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9"/>
  </p:notesMasterIdLst>
  <p:sldIdLst>
    <p:sldId id="451" r:id="rId2"/>
    <p:sldId id="490" r:id="rId3"/>
    <p:sldId id="494" r:id="rId4"/>
    <p:sldId id="489" r:id="rId5"/>
    <p:sldId id="454" r:id="rId6"/>
    <p:sldId id="488" r:id="rId7"/>
    <p:sldId id="491" r:id="rId8"/>
  </p:sldIdLst>
  <p:sldSz cx="9144000" cy="6858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omena Viegas" initials="FV" lastIdx="1" clrIdx="0">
    <p:extLst>
      <p:ext uri="{19B8F6BF-5375-455C-9EA6-DF929625EA0E}">
        <p15:presenceInfo xmlns:p15="http://schemas.microsoft.com/office/powerpoint/2012/main" userId="059ed02ba9f5919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7076"/>
    <a:srgbClr val="507470"/>
    <a:srgbClr val="AEAFE4"/>
    <a:srgbClr val="F3F3FB"/>
    <a:srgbClr val="4A7059"/>
    <a:srgbClr val="666632"/>
    <a:srgbClr val="B5B6E6"/>
    <a:srgbClr val="CCCD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1" autoAdjust="0"/>
    <p:restoredTop sz="96173" autoAdjust="0"/>
  </p:normalViewPr>
  <p:slideViewPr>
    <p:cSldViewPr showGuides="1">
      <p:cViewPr varScale="1">
        <p:scale>
          <a:sx n="100" d="100"/>
          <a:sy n="100" d="100"/>
        </p:scale>
        <p:origin x="5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270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3440BC-6F64-434C-93BE-964B4819733E}" type="datetimeFigureOut">
              <a:rPr lang="pt-PT" smtClean="0"/>
              <a:t>22/03/2025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A655B-5EDE-4FA6-A649-BBB7C6F10D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1047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o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8C1B202B-28CD-4948-9DFB-C892E26C51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527"/>
            <a:ext cx="9132583" cy="315835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6A236EC7-CAD4-4FBB-9429-E994399F7E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299" y="2018776"/>
            <a:ext cx="1018141" cy="1700103"/>
          </a:xfrm>
          <a:prstGeom prst="rect">
            <a:avLst/>
          </a:prstGeom>
          <a:ln w="57150">
            <a:solidFill>
              <a:schemeClr val="bg1"/>
            </a:solidFill>
          </a:ln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FB610021-3B8D-403F-85CF-808D0A6F44F6}"/>
              </a:ext>
            </a:extLst>
          </p:cNvPr>
          <p:cNvSpPr/>
          <p:nvPr userDrawn="1"/>
        </p:nvSpPr>
        <p:spPr>
          <a:xfrm>
            <a:off x="2859062" y="3286776"/>
            <a:ext cx="47891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pt-PT" sz="2400" b="0" i="0" dirty="0">
                <a:solidFill>
                  <a:srgbClr val="C00000"/>
                </a:solidFill>
                <a:effectLst/>
                <a:latin typeface="Philosopher"/>
              </a:rPr>
              <a:t>LEITURA, LITERATURA e GRAMÁTICA</a:t>
            </a:r>
            <a:r>
              <a:rPr lang="pt-PT" sz="2400" b="1" i="0" dirty="0">
                <a:solidFill>
                  <a:srgbClr val="C00000"/>
                </a:solidFill>
                <a:effectLst/>
                <a:latin typeface="Philosopher"/>
              </a:rPr>
              <a:t> </a:t>
            </a:r>
            <a:endParaRPr lang="pt-PT" sz="2400" b="0" i="0" dirty="0">
              <a:solidFill>
                <a:srgbClr val="C00000"/>
              </a:solidFill>
              <a:effectLst/>
              <a:latin typeface="Philosopher"/>
            </a:endParaRPr>
          </a:p>
        </p:txBody>
      </p:sp>
    </p:spTree>
    <p:extLst>
      <p:ext uri="{BB962C8B-B14F-4D97-AF65-F5344CB8AC3E}">
        <p14:creationId xmlns:p14="http://schemas.microsoft.com/office/powerpoint/2010/main" val="385622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5525" y="541892"/>
            <a:ext cx="8672946" cy="533400"/>
          </a:xfrm>
        </p:spPr>
        <p:txBody>
          <a:bodyPr>
            <a:norm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pt-PT" sz="2400" smtClean="0">
                <a:effectLst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pt-P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525" y="1075292"/>
            <a:ext cx="8672945" cy="5283118"/>
          </a:xfrm>
        </p:spPr>
        <p:txBody>
          <a:bodyPr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7252741" y="6450899"/>
            <a:ext cx="1655729" cy="2721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200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21 março - 2025</a:t>
            </a:r>
            <a:endParaRPr lang="pt-PT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710417" y="122417"/>
            <a:ext cx="7723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1800" b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Aprendizagens Essenciais de Português nos ensinos Básico e Secundário</a:t>
            </a:r>
            <a:endParaRPr lang="pt-PT" sz="1800" b="1" dirty="0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75BB240-DE26-433B-B255-B5A63D07994F}"/>
              </a:ext>
            </a:extLst>
          </p:cNvPr>
          <p:cNvSpPr txBox="1"/>
          <p:nvPr userDrawn="1"/>
        </p:nvSpPr>
        <p:spPr>
          <a:xfrm>
            <a:off x="117987" y="6489830"/>
            <a:ext cx="2757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   IV Jornadas Pedagógicas APP - Paredes </a:t>
            </a:r>
          </a:p>
        </p:txBody>
      </p:sp>
    </p:spTree>
    <p:extLst>
      <p:ext uri="{BB962C8B-B14F-4D97-AF65-F5344CB8AC3E}">
        <p14:creationId xmlns:p14="http://schemas.microsoft.com/office/powerpoint/2010/main" val="8448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086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37A7F-CDE7-4C4B-AAB2-7A7E427E069E}" type="datetimeFigureOut">
              <a:rPr lang="pt-PT" smtClean="0"/>
              <a:pPr/>
              <a:t>22/03/2025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1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1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DD7B7-B982-42AE-B86D-1541088D53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747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form.pt/moodle27/mod/glossary/view.php?id=1544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Marcador de Posição de Conteúdo 11" descr="Uma imagem com texto&#10;&#10;Descrição gerada automaticamente">
            <a:extLst>
              <a:ext uri="{FF2B5EF4-FFF2-40B4-BE49-F238E27FC236}">
                <a16:creationId xmlns:a16="http://schemas.microsoft.com/office/drawing/2014/main" id="{26F24EE3-7564-43BD-BA7D-61AD3B040D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284984"/>
            <a:ext cx="1327026" cy="1638304"/>
          </a:xfr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5FD49E38-CB18-431A-9FE9-C7BC4C7DC65F}"/>
              </a:ext>
            </a:extLst>
          </p:cNvPr>
          <p:cNvSpPr txBox="1">
            <a:spLocks/>
          </p:cNvSpPr>
          <p:nvPr/>
        </p:nvSpPr>
        <p:spPr>
          <a:xfrm>
            <a:off x="235525" y="332656"/>
            <a:ext cx="8512939" cy="2382546"/>
          </a:xfrm>
          <a:prstGeom prst="rect">
            <a:avLst/>
          </a:prstGeom>
          <a:solidFill>
            <a:srgbClr val="217076"/>
          </a:solidFill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pt-PT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PT" sz="5700" dirty="0">
                <a:solidFill>
                  <a:schemeClr val="bg1"/>
                </a:solidFill>
              </a:rPr>
              <a:t>A música das palavras: </a:t>
            </a:r>
          </a:p>
          <a:p>
            <a:pPr algn="ctr">
              <a:lnSpc>
                <a:spcPct val="150000"/>
              </a:lnSpc>
            </a:pPr>
            <a:r>
              <a:rPr lang="pt-PT" sz="5700" dirty="0">
                <a:solidFill>
                  <a:schemeClr val="bg1"/>
                </a:solidFill>
              </a:rPr>
              <a:t>interdisciplinaridade em Português e Música</a:t>
            </a:r>
          </a:p>
          <a:p>
            <a:pPr algn="ctr">
              <a:lnSpc>
                <a:spcPct val="150000"/>
              </a:lnSpc>
            </a:pP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81B8AE5E-6033-492E-AED5-0AA19F0CAC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3" y="3284984"/>
            <a:ext cx="1584176" cy="162586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DFAECAB-90B2-DBF9-6B96-C0630120665C}"/>
              </a:ext>
            </a:extLst>
          </p:cNvPr>
          <p:cNvSpPr txBox="1"/>
          <p:nvPr/>
        </p:nvSpPr>
        <p:spPr>
          <a:xfrm>
            <a:off x="2843808" y="5733256"/>
            <a:ext cx="5256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/>
              <a:t>Filomena Viegas, Manuela Encarnação</a:t>
            </a:r>
          </a:p>
        </p:txBody>
      </p:sp>
    </p:spTree>
    <p:extLst>
      <p:ext uri="{BB962C8B-B14F-4D97-AF65-F5344CB8AC3E}">
        <p14:creationId xmlns:p14="http://schemas.microsoft.com/office/powerpoint/2010/main" val="380755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Posição de Conteúdo 4" descr="Uma imagem com texto&#10;&#10;Descrição gerada automaticamente">
            <a:extLst>
              <a:ext uri="{FF2B5EF4-FFF2-40B4-BE49-F238E27FC236}">
                <a16:creationId xmlns:a16="http://schemas.microsoft.com/office/drawing/2014/main" id="{6DEE434E-2D57-47AE-37A5-7A9590A21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20688"/>
            <a:ext cx="8672945" cy="1908047"/>
          </a:xfr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5EB261C-E584-CFB6-5853-AD2E831B6723}"/>
              </a:ext>
            </a:extLst>
          </p:cNvPr>
          <p:cNvSpPr txBox="1"/>
          <p:nvPr/>
        </p:nvSpPr>
        <p:spPr>
          <a:xfrm>
            <a:off x="395536" y="2543993"/>
            <a:ext cx="799288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pt-PT" b="0" i="0" dirty="0">
                <a:solidFill>
                  <a:srgbClr val="212529"/>
                </a:solidFill>
                <a:effectLst/>
                <a:latin typeface="-apple-system"/>
              </a:rPr>
              <a:t> </a:t>
            </a:r>
            <a:r>
              <a:rPr lang="pt-PT" sz="1400" b="1" i="0" dirty="0">
                <a:solidFill>
                  <a:srgbClr val="212529"/>
                </a:solidFill>
                <a:effectLst/>
                <a:latin typeface="-apple-system"/>
              </a:rPr>
              <a:t>Um glossário </a:t>
            </a:r>
            <a:r>
              <a:rPr lang="pt-PT" sz="1400" b="0" i="0" dirty="0">
                <a:solidFill>
                  <a:srgbClr val="212529"/>
                </a:solidFill>
                <a:effectLst/>
                <a:latin typeface="-apple-system"/>
              </a:rPr>
              <a:t>é uma lista restrita de vocábulos de um determinado domínio do conhecimento, de um determinado registo linguístico (por exemplo, o calão e a gíria), específicos da obra de um autor, constituída por neologismos, arcaísmos, regionalismos, etc. Esta lista pode ser apresentada, por exemplo, como um anexo a uma outra obra. O glossário distingue-se do dicionário, não apenas pelo número reduzido de entradas, como pela reduzida informação proposta para cada uma: por exemplo, um glossário pode ser constituído, apenas por uma lista de vocábulos com os respetivos equivalentes em outra língua."  </a:t>
            </a:r>
          </a:p>
          <a:p>
            <a:pPr algn="just">
              <a:buNone/>
            </a:pPr>
            <a:endParaRPr lang="pt-PT" sz="1400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r">
              <a:buNone/>
            </a:pPr>
            <a:r>
              <a:rPr lang="pt-PT" sz="1400" b="0" i="0" dirty="0">
                <a:solidFill>
                  <a:srgbClr val="212529"/>
                </a:solidFill>
                <a:effectLst/>
                <a:latin typeface="-apple-system"/>
              </a:rPr>
              <a:t>Margarita Correia, </a:t>
            </a:r>
            <a:r>
              <a:rPr lang="pt-PT" sz="1400" b="0" i="1" dirty="0">
                <a:solidFill>
                  <a:srgbClr val="212529"/>
                </a:solidFill>
                <a:effectLst/>
                <a:latin typeface="-apple-system"/>
              </a:rPr>
              <a:t>Os dicionários portugueses</a:t>
            </a:r>
            <a:r>
              <a:rPr lang="pt-PT" sz="1400" b="0" i="0" dirty="0">
                <a:solidFill>
                  <a:srgbClr val="212529"/>
                </a:solidFill>
                <a:effectLst/>
                <a:latin typeface="-apple-system"/>
              </a:rPr>
              <a:t>, Caminho, 2009, p. 21.</a:t>
            </a:r>
          </a:p>
          <a:p>
            <a:pPr algn="just">
              <a:buNone/>
            </a:pPr>
            <a:endParaRPr lang="pt-PT" b="0" i="0" dirty="0">
              <a:solidFill>
                <a:srgbClr val="212529"/>
              </a:solidFill>
              <a:effectLst/>
              <a:latin typeface="-apple-system"/>
            </a:endParaRPr>
          </a:p>
          <a:p>
            <a:pPr algn="l">
              <a:buNone/>
            </a:pPr>
            <a:r>
              <a:rPr lang="pt-PT" sz="1400" b="0" i="0" dirty="0">
                <a:solidFill>
                  <a:srgbClr val="212529"/>
                </a:solidFill>
                <a:effectLst/>
                <a:latin typeface="-apple-system"/>
              </a:rPr>
              <a:t>O Glossário interdisciplinar</a:t>
            </a:r>
            <a:r>
              <a:rPr lang="pt-PT" sz="1400" dirty="0">
                <a:solidFill>
                  <a:srgbClr val="212529"/>
                </a:solidFill>
                <a:latin typeface="-apple-system"/>
              </a:rPr>
              <a:t> a</a:t>
            </a:r>
            <a:r>
              <a:rPr lang="pt-PT" sz="1400" b="0" i="0" dirty="0">
                <a:solidFill>
                  <a:srgbClr val="212529"/>
                </a:solidFill>
                <a:effectLst/>
                <a:latin typeface="-apple-system"/>
              </a:rPr>
              <a:t> construir vai ajudar a especificar o significado das palavras, no seu uso corrente em português, e no seu uso especializado em cada disciplina.  </a:t>
            </a:r>
          </a:p>
          <a:p>
            <a:pPr algn="l">
              <a:buNone/>
            </a:pPr>
            <a:r>
              <a:rPr lang="pt-PT" sz="1400" b="0" i="0" dirty="0">
                <a:solidFill>
                  <a:srgbClr val="212529"/>
                </a:solidFill>
                <a:effectLst/>
                <a:latin typeface="-apple-system"/>
              </a:rPr>
              <a:t>Com o contributo de diferentes disciplinas do currículo, </a:t>
            </a:r>
            <a:r>
              <a:rPr lang="pt-PT" sz="1400" dirty="0">
                <a:solidFill>
                  <a:srgbClr val="212529"/>
                </a:solidFill>
                <a:latin typeface="-apple-system"/>
              </a:rPr>
              <a:t>podemos</a:t>
            </a:r>
            <a:r>
              <a:rPr lang="pt-PT" sz="1400" b="0" i="0" dirty="0">
                <a:solidFill>
                  <a:srgbClr val="212529"/>
                </a:solidFill>
                <a:effectLst/>
                <a:latin typeface="-apple-system"/>
              </a:rPr>
              <a:t> integrar vocábulos comuns a pelo menos duas disciplinas. Essas palavras devem ter significados distintos.</a:t>
            </a:r>
          </a:p>
          <a:p>
            <a:pPr algn="l">
              <a:buNone/>
            </a:pPr>
            <a:r>
              <a:rPr lang="pt-PT" sz="1400" b="0" i="0" dirty="0">
                <a:solidFill>
                  <a:srgbClr val="212529"/>
                </a:solidFill>
                <a:effectLst/>
                <a:latin typeface="-apple-system"/>
              </a:rPr>
              <a:t>Por exemplo, o nome “</a:t>
            </a:r>
            <a:r>
              <a:rPr lang="pt-PT" sz="1400" dirty="0">
                <a:solidFill>
                  <a:srgbClr val="212529"/>
                </a:solidFill>
                <a:latin typeface="-apple-system"/>
              </a:rPr>
              <a:t>interpretação</a:t>
            </a:r>
            <a:r>
              <a:rPr lang="pt-PT" sz="1400" b="0" i="1" dirty="0">
                <a:solidFill>
                  <a:srgbClr val="212529"/>
                </a:solidFill>
                <a:effectLst/>
                <a:latin typeface="-apple-system"/>
              </a:rPr>
              <a:t>" </a:t>
            </a:r>
            <a:r>
              <a:rPr lang="pt-PT" sz="1400" b="0" i="0" dirty="0">
                <a:solidFill>
                  <a:srgbClr val="212529"/>
                </a:solidFill>
                <a:effectLst/>
                <a:latin typeface="-apple-system"/>
              </a:rPr>
              <a:t>é comum às disciplinas de Português e de Educação Musical/Música, mas, em cada uma delas, tem um significado diferente.</a:t>
            </a:r>
          </a:p>
          <a:p>
            <a:pPr algn="just"/>
            <a:endParaRPr lang="pt-PT" b="0" i="0" dirty="0">
              <a:solidFill>
                <a:srgbClr val="212529"/>
              </a:solidFill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2366105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CB1B1-B8C7-1760-EC71-34B4FFD21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Posição de Conteúdo 4" descr="Uma imagem com texto&#10;&#10;Descrição gerada automaticamente">
            <a:extLst>
              <a:ext uri="{FF2B5EF4-FFF2-40B4-BE49-F238E27FC236}">
                <a16:creationId xmlns:a16="http://schemas.microsoft.com/office/drawing/2014/main" id="{A5653A78-1CB2-D6FA-60AA-5DC25663A7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45" y="746402"/>
            <a:ext cx="8672945" cy="1908047"/>
          </a:xfr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DA6579D-9C3D-6353-C1D1-37D828451DD7}"/>
              </a:ext>
            </a:extLst>
          </p:cNvPr>
          <p:cNvSpPr txBox="1"/>
          <p:nvPr/>
        </p:nvSpPr>
        <p:spPr>
          <a:xfrm>
            <a:off x="394721" y="2492896"/>
            <a:ext cx="851293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pt-PT" b="0" i="0" dirty="0">
                <a:solidFill>
                  <a:srgbClr val="212529"/>
                </a:solidFill>
                <a:effectLst/>
                <a:latin typeface="-apple-system"/>
              </a:rPr>
              <a:t> Regras para registo de vocábulos no glossário</a:t>
            </a:r>
          </a:p>
          <a:p>
            <a:pPr algn="l">
              <a:buNone/>
            </a:pPr>
            <a:r>
              <a:rPr lang="pt-PT" b="0" i="0" dirty="0">
                <a:solidFill>
                  <a:srgbClr val="212529"/>
                </a:solidFill>
                <a:effectLst/>
                <a:latin typeface="-apple-system"/>
              </a:rPr>
              <a:t>1. Cada termo deve corresponder a um registo no Glossário, </a:t>
            </a:r>
            <a:r>
              <a:rPr lang="pt-PT" dirty="0">
                <a:solidFill>
                  <a:srgbClr val="212529"/>
                </a:solidFill>
                <a:latin typeface="-apple-system"/>
              </a:rPr>
              <a:t>na coluna </a:t>
            </a:r>
            <a:r>
              <a:rPr lang="pt-PT" b="0" i="0" dirty="0">
                <a:solidFill>
                  <a:srgbClr val="212529"/>
                </a:solidFill>
                <a:effectLst/>
                <a:latin typeface="-apple-system"/>
              </a:rPr>
              <a:t>da disciplina onde foi utilizado com um significado específico. Por exemplo:  interpretação  --- Português; interpretação --- Música/ Educação Musical.</a:t>
            </a:r>
          </a:p>
          <a:p>
            <a:pPr algn="l">
              <a:buNone/>
            </a:pPr>
            <a:r>
              <a:rPr lang="pt-PT" b="0" i="0" dirty="0">
                <a:solidFill>
                  <a:srgbClr val="212529"/>
                </a:solidFill>
                <a:effectLst/>
                <a:latin typeface="-apple-system"/>
              </a:rPr>
              <a:t>2. A seguir ao termo, deve ser registado o seu significado com a identificação da fonte de onde foi extraído. </a:t>
            </a:r>
          </a:p>
          <a:p>
            <a:pPr algn="l">
              <a:buNone/>
            </a:pPr>
            <a:r>
              <a:rPr lang="pt-PT" b="0" i="0" dirty="0">
                <a:solidFill>
                  <a:srgbClr val="212529"/>
                </a:solidFill>
                <a:effectLst/>
                <a:latin typeface="-apple-system"/>
              </a:rPr>
              <a:t>3. Depois do significado, será dado um exemplo, frase ou pequeno texto, onde o termo seja utilizado. Se o exemplo for retirado de um livro ou sítio na Internet, deve ser indicada a respetiva fonte.</a:t>
            </a:r>
          </a:p>
          <a:p>
            <a:pPr algn="l">
              <a:buNone/>
            </a:pPr>
            <a:r>
              <a:rPr lang="pt-PT" b="0" i="0" dirty="0">
                <a:solidFill>
                  <a:srgbClr val="212529"/>
                </a:solidFill>
                <a:effectLst/>
                <a:latin typeface="-apple-system"/>
              </a:rPr>
              <a:t>4. No final da entrada, o autor do registo deve indicar o nome, o ano e a turma que frequenta.</a:t>
            </a:r>
          </a:p>
          <a:p>
            <a:endParaRPr lang="pt-PT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7E8EC21-44E5-7D11-C206-FEA1A6C570AB}"/>
              </a:ext>
            </a:extLst>
          </p:cNvPr>
          <p:cNvSpPr txBox="1"/>
          <p:nvPr/>
        </p:nvSpPr>
        <p:spPr>
          <a:xfrm>
            <a:off x="1259632" y="5972439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0" i="0" dirty="0">
                <a:solidFill>
                  <a:srgbClr val="212529"/>
                </a:solidFill>
                <a:effectLst/>
                <a:latin typeface="-apple-system"/>
              </a:rPr>
              <a:t> </a:t>
            </a:r>
            <a:r>
              <a:rPr lang="pt-PT" dirty="0">
                <a:solidFill>
                  <a:srgbClr val="212529"/>
                </a:solidFill>
                <a:latin typeface="-apple-system"/>
              </a:rPr>
              <a:t>Exemplo: </a:t>
            </a:r>
            <a:r>
              <a:rPr lang="pt-PT" b="0" i="0" u="none" strike="noStrike" dirty="0">
                <a:solidFill>
                  <a:srgbClr val="0F6FC5"/>
                </a:solidFill>
                <a:effectLst/>
                <a:latin typeface="-apple-system"/>
                <a:hlinkClick r:id="rId3" tooltip="Glossário"/>
              </a:rPr>
              <a:t>Glossário Interdisciplinar || Paredes, 2022-2023</a:t>
            </a:r>
            <a:endParaRPr lang="pt-PT" b="0" i="0" dirty="0">
              <a:solidFill>
                <a:srgbClr val="212529"/>
              </a:solidFill>
              <a:effectLst/>
              <a:latin typeface="-apple-system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0133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F1DDB1-500E-42BA-A5ED-6E13DFB33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 descr="Uma imagem com texto, eletrónica&#10;&#10;Descrição gerada automaticamente">
            <a:extLst>
              <a:ext uri="{FF2B5EF4-FFF2-40B4-BE49-F238E27FC236}">
                <a16:creationId xmlns:a16="http://schemas.microsoft.com/office/drawing/2014/main" id="{85D8CCF5-1DC2-477B-8DE0-C4A8B8C34B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50" y="1678638"/>
            <a:ext cx="8674100" cy="4075399"/>
          </a:xfrm>
        </p:spPr>
      </p:pic>
    </p:spTree>
    <p:extLst>
      <p:ext uri="{BB962C8B-B14F-4D97-AF65-F5344CB8AC3E}">
        <p14:creationId xmlns:p14="http://schemas.microsoft.com/office/powerpoint/2010/main" val="729719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11DC8C-0B9B-4A56-96A8-B6F31C4E0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054" y="719692"/>
            <a:ext cx="8672946" cy="533400"/>
          </a:xfrm>
        </p:spPr>
        <p:txBody>
          <a:bodyPr>
            <a:noAutofit/>
          </a:bodyPr>
          <a:lstStyle/>
          <a:p>
            <a:r>
              <a:rPr lang="pt-PT" sz="3200" b="1" dirty="0">
                <a:solidFill>
                  <a:schemeClr val="tx2"/>
                </a:solidFill>
              </a:rPr>
              <a:t>Glossário interdisciplinar: algumas áreas de competência do PASEO convocadas</a:t>
            </a:r>
            <a:endParaRPr lang="pt-PT" sz="3200" b="1" dirty="0"/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:a16="http://schemas.microsoft.com/office/drawing/2014/main" id="{82770E1F-8840-4910-BF4D-BC0A6D9E971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3984" y="1473200"/>
          <a:ext cx="8576031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8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8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solidFill>
                            <a:schemeClr val="bg1"/>
                          </a:solidFill>
                        </a:rPr>
                        <a:t>A - Linguagens e textos</a:t>
                      </a:r>
                      <a:endParaRPr lang="pt-P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solidFill>
                            <a:schemeClr val="bg1"/>
                          </a:solidFill>
                        </a:rPr>
                        <a:t>B - Informação e comunicação</a:t>
                      </a:r>
                      <a:endParaRPr lang="pt-P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F- Desenvolvimento pessoal e autonomia</a:t>
                      </a:r>
                      <a:endParaRPr lang="pt-PT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170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competências associadas às </a:t>
                      </a:r>
                      <a:r>
                        <a:rPr lang="pt-PT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linguagens e textos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implicam que os alunos sejam capazes de: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rgbClr val="880016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utilizar de modo proficiente diferentes linguagens simbólicas associadas às línguas (língua materna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 línguas estrangeiras),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à literatura, à música, às artes, às tecnologias, à matemática e à ciência;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aplicar estas linguagens de modo adequado aos diferentes contextos de comunicação, em ambientes analógico e digital;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dominar capacidades nucleares de compreensão e de expressão nas modalidades oral, escrita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visual e multimodal.</a:t>
                      </a:r>
                      <a:endParaRPr lang="pt-P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competências associadas à </a:t>
                      </a:r>
                      <a:r>
                        <a:rPr lang="pt-PT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informação e comunicação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implicam que os alunos sejam capazes de: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utilizar e dominar instrumentos diversificados para pesquisar,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descrever, avaliar,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validar e mobilizar informação de forma crítica e autónoma, verificando diferentes fontes documentais e a sua credibilidade;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transformar a informação em conhecimento;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comunicar e colaborar de forma adequada e segura, utilizando diferentes tipos de ferramentas (analógicas e digitais), seguindo as regras de conduta próprias de cada ambiente.</a:t>
                      </a:r>
                      <a:endParaRPr lang="pt-P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competências associadas ao </a:t>
                      </a:r>
                      <a:r>
                        <a:rPr lang="pt-PT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desenvolvimento pessoal e autonomia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implicam que os alunos sejam capazes de: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identificar áreas de interesse e de necessidade de aquisição de novas competências;</a:t>
                      </a:r>
                    </a:p>
                    <a:p>
                      <a:pPr marL="88900" indent="-88900">
                        <a:buFontTx/>
                        <a:buChar char="-"/>
                      </a:pP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consolidar e aprofundar as que já possuem, numa perspetiva de aprendizagem ao longo da vida;</a:t>
                      </a:r>
                    </a:p>
                    <a:p>
                      <a:pPr marL="88900" indent="-88900">
                        <a:buFontTx/>
                        <a:buChar char="-"/>
                      </a:pPr>
                      <a:r>
                        <a:rPr lang="pt-PT" sz="135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estabelecer relações entre conhecimentos</a:t>
                      </a:r>
                      <a:r>
                        <a:rPr lang="pt-PT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emoções e comportamentos;</a:t>
                      </a:r>
                      <a:endParaRPr lang="pt-PT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t-PT" sz="135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estabelecer objetivos, traçar planos e concretizar projetos, com sentido de responsabilidade e autonomia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t-PT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88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E744D9DB-1C86-4CD0-A2D4-FBED5CB02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9270" y="179727"/>
            <a:ext cx="8345637" cy="512650"/>
          </a:xfrm>
        </p:spPr>
        <p:txBody>
          <a:bodyPr>
            <a:noAutofit/>
          </a:bodyPr>
          <a:lstStyle/>
          <a:p>
            <a:pPr lvl="0"/>
            <a:r>
              <a:rPr lang="pt-PT" sz="2000" b="1" dirty="0">
                <a:solidFill>
                  <a:srgbClr val="909090"/>
                </a:solidFill>
              </a:rPr>
              <a:t>Léxico em contexto: um glossário interdisciplinar com Português e Música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CD2E650E-9E1B-4243-AAE8-293FA567F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524" y="1271341"/>
            <a:ext cx="8672945" cy="5283118"/>
          </a:xfrm>
        </p:spPr>
        <p:txBody>
          <a:bodyPr/>
          <a:lstStyle/>
          <a:p>
            <a:endParaRPr lang="pt-PT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493352A0-47E4-4878-8381-1346690D4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747026"/>
              </p:ext>
            </p:extLst>
          </p:nvPr>
        </p:nvGraphicFramePr>
        <p:xfrm>
          <a:off x="247434" y="756104"/>
          <a:ext cx="8649123" cy="521665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12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8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0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74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7383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Significados de palavras</a:t>
                      </a:r>
                      <a:endParaRPr lang="pt-PT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73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</a:rPr>
                        <a:t>PALAVRA</a:t>
                      </a:r>
                      <a:endParaRPr lang="pt-PT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</a:rPr>
                        <a:t>Conceitos na linguagem corrente</a:t>
                      </a:r>
                      <a:endParaRPr lang="pt-PT" sz="1400" b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</a:rPr>
                        <a:t>Conceitos especializados</a:t>
                      </a:r>
                      <a:endParaRPr lang="pt-PT" sz="1400" b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08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PORTUGUÊS</a:t>
                      </a:r>
                      <a:endParaRPr lang="pt-P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MÚSICA</a:t>
                      </a:r>
                      <a:endParaRPr lang="pt-P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69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Calibri" panose="020F0502020204030204" pitchFamily="34" charset="0"/>
                          <a:ea typeface="Cambria"/>
                          <a:cs typeface="Calibri" panose="020F0502020204030204" pitchFamily="34" charset="0"/>
                        </a:rPr>
                        <a:t>Interpretação </a:t>
                      </a: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00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(1) Sentido ou significado atribuído a alguma coisa.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00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(2) Modo como é executada uma obra musical. (3) Modo como os atores desempenham o seu papel numa obra dramática ou cinematográfica.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00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Ex:</a:t>
                      </a:r>
                      <a:r>
                        <a:rPr lang="pt-PT" sz="1000" i="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 (1) 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Fez uma </a:t>
                      </a:r>
                      <a:r>
                        <a:rPr lang="pt-PT" sz="1000" i="1" u="sng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interpretação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 errada das suas palavras. </a:t>
                      </a:r>
                      <a:b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</a:br>
                      <a:r>
                        <a:rPr lang="pt-PT" sz="1000" i="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(2) 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(…) A </a:t>
                      </a:r>
                      <a:r>
                        <a:rPr lang="pt-PT" sz="1000" i="1" u="sng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interpretação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 da canção foi um desastre.</a:t>
                      </a:r>
                      <a:b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</a:br>
                      <a:r>
                        <a:rPr lang="pt-PT" sz="1000" i="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(3) 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A peça mereceu o aplauso da crítica pela excelente </a:t>
                      </a:r>
                      <a:r>
                        <a:rPr lang="pt-PT" sz="1000" i="1" u="sng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interpretação. </a:t>
                      </a: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Compreensão de informação explícita e implícita presente numa produção oral ou escrita. </a:t>
                      </a:r>
                    </a:p>
                    <a:p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Ex: 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Mobilizar conhecimentos sobre a língua e sobre o mundo para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[a  </a:t>
                      </a:r>
                      <a:r>
                        <a:rPr lang="pt-PT" sz="1000" b="0" i="0" u="sng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interpretação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de] 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expressões e segmentos de texto.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(AE Português- 3.º ano, p.9)</a:t>
                      </a:r>
                    </a:p>
                    <a:p>
                      <a:r>
                        <a:rPr lang="pt-PT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000" dirty="0">
                          <a:effectLst/>
                          <a:sym typeface="Symbol"/>
                        </a:rPr>
                        <a:t>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Symbol"/>
                        </a:rPr>
                        <a:t>D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esempenho; “e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xecução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musical, ou seja, cantar, tocar, movimentar, bem como as relativas a formas de comunicar/partilhar publicamente as 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performances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e/ou criações.”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Ex: </a:t>
                      </a:r>
                      <a:r>
                        <a:rPr lang="pt-PT" sz="1000" b="0" i="0" u="sng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Interpretação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pt-PT" sz="1000" b="0" i="0" u="none" strike="noStrike" kern="1200" baseline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de </a:t>
                      </a:r>
                      <a:r>
                        <a:rPr lang="pt-PT" sz="1000" b="0" i="1" u="none" strike="noStrike" kern="1200" baseline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rimas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, trava-línguas, lengalengas, etc., usando a voz (cantada ou falada) com diferentes intencionalidades </a:t>
                      </a:r>
                      <a:r>
                        <a:rPr lang="pt-PT" sz="1000" b="0" i="1" u="none" strike="noStrike" kern="1200" baseline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expressivas</a:t>
                      </a:r>
                      <a:r>
                        <a:rPr lang="pt-PT" sz="1000" b="0" i="0" u="none" strike="noStrike" kern="1200" baseline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.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(AE Música- 1CEB, p. 7)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01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  <a:latin typeface="+mn-lt"/>
                          <a:ea typeface="Cambria"/>
                          <a:cs typeface="Times New Roman"/>
                        </a:rPr>
                        <a:t>Frase</a:t>
                      </a:r>
                      <a:endParaRPr lang="pt-PT" sz="1400" dirty="0">
                        <a:effectLst/>
                        <a:latin typeface="+mn-lt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000" dirty="0">
                        <a:effectLst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29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 </a:t>
                      </a:r>
                      <a:r>
                        <a:rPr lang="pt-PT" sz="1400" dirty="0">
                          <a:effectLst/>
                          <a:latin typeface="+mj-lt"/>
                        </a:rPr>
                        <a:t>Coda</a:t>
                      </a:r>
                      <a:endParaRPr lang="pt-PT" sz="1400" dirty="0">
                        <a:effectLst/>
                        <a:latin typeface="+mj-lt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ângulo 10">
            <a:extLst>
              <a:ext uri="{FF2B5EF4-FFF2-40B4-BE49-F238E27FC236}">
                <a16:creationId xmlns:a16="http://schemas.microsoft.com/office/drawing/2014/main" id="{4B7CB33B-0E46-4549-B7AC-BDC80B18ED4C}"/>
              </a:ext>
            </a:extLst>
          </p:cNvPr>
          <p:cNvSpPr/>
          <p:nvPr/>
        </p:nvSpPr>
        <p:spPr>
          <a:xfrm>
            <a:off x="247433" y="6002107"/>
            <a:ext cx="86491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tabLst/>
              <a:defRPr/>
            </a:pPr>
            <a:r>
              <a:rPr kumimoji="0" lang="pt-P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Fontes: </a:t>
            </a:r>
            <a:r>
              <a:rPr kumimoji="0" lang="pt-PT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Dicionário da Língua Portuguesa Contemporânea, </a:t>
            </a:r>
            <a:r>
              <a:rPr kumimoji="0" lang="pt-P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Academia das Ciências de Lisboa,  2001; Aprendizagens Essenciais de Português, de  Música e de Educação Musical, 2018.</a:t>
            </a:r>
          </a:p>
        </p:txBody>
      </p:sp>
    </p:spTree>
    <p:extLst>
      <p:ext uri="{BB962C8B-B14F-4D97-AF65-F5344CB8AC3E}">
        <p14:creationId xmlns:p14="http://schemas.microsoft.com/office/powerpoint/2010/main" val="4073243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E744D9DB-1C86-4CD0-A2D4-FBED5CB02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9270" y="179727"/>
            <a:ext cx="8345637" cy="512650"/>
          </a:xfrm>
        </p:spPr>
        <p:txBody>
          <a:bodyPr>
            <a:noAutofit/>
          </a:bodyPr>
          <a:lstStyle/>
          <a:p>
            <a:pPr lvl="0"/>
            <a:r>
              <a:rPr lang="pt-PT" sz="2000" b="1" dirty="0">
                <a:solidFill>
                  <a:srgbClr val="909090"/>
                </a:solidFill>
              </a:rPr>
              <a:t>Léxico em contexto: um glossário interdisciplinar com Português e Música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CD2E650E-9E1B-4243-AAE8-293FA567F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524" y="1271341"/>
            <a:ext cx="8672945" cy="5283118"/>
          </a:xfrm>
        </p:spPr>
        <p:txBody>
          <a:bodyPr/>
          <a:lstStyle/>
          <a:p>
            <a:endParaRPr lang="pt-PT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493352A0-47E4-4878-8381-1346690D4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801714"/>
              </p:ext>
            </p:extLst>
          </p:nvPr>
        </p:nvGraphicFramePr>
        <p:xfrm>
          <a:off x="235524" y="1271341"/>
          <a:ext cx="8672946" cy="467831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16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6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6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3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3266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Significados de palavras</a:t>
                      </a:r>
                      <a:endParaRPr lang="pt-PT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629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</a:rPr>
                        <a:t>PALAVRA</a:t>
                      </a:r>
                      <a:endParaRPr lang="pt-PT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</a:rPr>
                        <a:t>Conceitos na linguagem corrente</a:t>
                      </a:r>
                      <a:endParaRPr lang="pt-PT" sz="1400" b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</a:rPr>
                        <a:t>Conceitos especializados</a:t>
                      </a:r>
                      <a:endParaRPr lang="pt-PT" sz="1400" b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99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PORTUGUÊS</a:t>
                      </a:r>
                      <a:endParaRPr lang="pt-P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MÚSICA</a:t>
                      </a:r>
                      <a:endParaRPr lang="pt-P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09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effectLst/>
                        <a:latin typeface="Calibri" panose="020F0502020204030204" pitchFamily="34" charset="0"/>
                        <a:ea typeface="Cambria"/>
                        <a:cs typeface="Calibri" panose="020F0502020204030204" pitchFamily="34" charset="0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28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78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428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98368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6E747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85296"/>
      </a:hlink>
      <a:folHlink>
        <a:srgbClr val="99336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923</Words>
  <Application>Microsoft Office PowerPoint</Application>
  <PresentationFormat>Apresentação no Ecrã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4" baseType="lpstr">
      <vt:lpstr>-apple-system</vt:lpstr>
      <vt:lpstr>Arial</vt:lpstr>
      <vt:lpstr>Calibri</vt:lpstr>
      <vt:lpstr>Cambria</vt:lpstr>
      <vt:lpstr>Philosopher</vt:lpstr>
      <vt:lpstr>Symbol</vt:lpstr>
      <vt:lpstr>Blank</vt:lpstr>
      <vt:lpstr>Apresentação do PowerPoint</vt:lpstr>
      <vt:lpstr>Apresentação do PowerPoint</vt:lpstr>
      <vt:lpstr>Apresentação do PowerPoint</vt:lpstr>
      <vt:lpstr>Apresentação do PowerPoint</vt:lpstr>
      <vt:lpstr>Glossário interdisciplinar: algumas áreas de competência do PASEO convocadas</vt:lpstr>
      <vt:lpstr>Léxico em contexto: um glossário interdisciplinar com Português e Música</vt:lpstr>
      <vt:lpstr>Léxico em contexto: um glossário interdisciplinar com Português e Música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Filomena Viegas</dc:creator>
  <cp:lastModifiedBy>Filomena Viegas</cp:lastModifiedBy>
  <cp:revision>29</cp:revision>
  <dcterms:created xsi:type="dcterms:W3CDTF">2021-01-19T17:09:20Z</dcterms:created>
  <dcterms:modified xsi:type="dcterms:W3CDTF">2025-03-22T18:40:44Z</dcterms:modified>
</cp:coreProperties>
</file>