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813ECB8-FB1F-8B32-C8B8-5607359FB928}" name="Joana Castano" initials="" userId="S::JoanaCastano@escamoes.pt::1ba2b850-9897-41df-8ac3-435c45eb9cf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7B38"/>
    <a:srgbClr val="DA49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56"/>
    <p:restoredTop sz="95073"/>
  </p:normalViewPr>
  <p:slideViewPr>
    <p:cSldViewPr snapToGrid="0">
      <p:cViewPr varScale="1">
        <p:scale>
          <a:sx n="111" d="100"/>
          <a:sy n="111" d="100"/>
        </p:scale>
        <p:origin x="2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A4F45D-53D4-BC29-E69A-0AF4723858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61997E-B7DD-6BCE-9DBE-72F1A6AB8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13BB52D-70AE-D5AC-6F74-71F76CCE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4FBE17A-45A8-81CD-897E-8937F9D0F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7847EB9-1799-61D2-6F42-D00FA804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19194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AF3A94-EDC5-609C-8909-D2047974D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AB4A6FD-1DDA-60C6-A4F7-C608CE297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1E4A40C-D99A-C9F3-26AD-8EFD9142F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175E24B-4B88-3EE2-BA3D-F547C7292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AB553F9-4D19-BA9A-F80E-893FE1A47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56723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9AB6B5-21E8-DA41-4869-38FFB43809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FFDF785-BB27-FD7E-F577-B04A3BA9B9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F8B65BC-F514-8E3C-44B0-6EFD38DCA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0FC2CCD-DB33-93F0-B397-5894CBDDC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E77646E-B7E8-15E1-2DA8-2507603A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61422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BCE72-38F6-302E-16ED-26233D8E3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8C0F52D-CE89-F710-F900-D195A7770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3B060E1-D020-5227-7D82-57132B042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A915B2B-A8BB-4984-B96E-A6EB7F7B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A8C0D4E-F8D4-4309-B46C-230B0887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5190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40FD25-921E-1917-AFA1-2FC799AFF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3AF6F2A-5480-BF76-08A6-2E8D461E2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523E736-D063-3AB9-3D68-8B7251C8E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FD72B0B-AB38-F694-CE1A-FA1F15C6B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BD8EB1C-6DF4-14DD-D1AF-4BE476B0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37082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5676FE-AAA3-32B7-49E8-16A684B4A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60E7C51-4B28-FFCE-F2D1-3B86370010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A54F3A3-1DA8-CBAC-B4E1-006AF3A30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F63398C-2398-BE58-7B62-74F5DE10C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FA368BE-F750-D513-E255-A93FAB24D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F07E9E0-72DF-2090-B270-754EFC4CD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889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C07AAE-B413-0D9D-48A0-D4C381757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0F32770-5CEC-E9C8-8B6F-D263A7EAB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072D1AE-6A64-BFEE-D0C2-B8192BBE7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8FE54E12-1D58-4EB1-0562-529296E7D2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A3A3B33A-5B0F-8610-BD3D-99F91A3C0D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AE31474C-1514-67BE-20C0-2FB03C07D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3C9E4761-EFA1-0517-3076-11BE0F1A0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569C5241-C79D-F869-F5E2-463B8D115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1214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8D81E-F648-0AD2-0D9D-67E14CF21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CDCA617-EBB5-890A-C34A-A68474840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4ECB37BE-07BF-A363-DF22-0C6E73EC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813C14B2-075F-FAE5-82E2-C4EA27EFB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7697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FFBEA932-580A-5FA3-DD26-105CA8559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E86C1C1D-0D73-6214-6539-AEC84CE81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B6C7448-CB16-66CB-9F03-EA901E1D0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84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9AEC0-7848-211E-6ECB-53302322D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F86333E-6203-10CC-45C8-F4B40544F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E99ED74-978D-2684-8C88-C1E0C60F1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9FA8BB6-C3D0-B121-802A-79CD468B7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F0FFC8FE-692F-FB7F-1CB5-9E0B467A8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E8E62E3-1DCE-1B6B-8140-ADE643865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35036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5BA06C-C1F3-8983-5E5E-B448131FA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1694A884-E3E4-10E2-8661-FE41596071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 dirty="0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5C06826-8F3A-AF02-377E-AB78AA1FE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CE0D07C-063B-22AA-FB2D-753AA987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8928151-C38A-3402-F5D2-08A48F87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FFEE1E3-7C5C-EEA9-D7BC-B903005EB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8848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576F1475-1BE3-B51F-BB21-EBB09C52C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EA259EE-36CC-4A2E-D0F0-DB493A1FA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A472749-F0DD-0B50-076A-08FD10ED99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BD83B-D522-6541-B6D0-4534D4FB72EE}" type="datetimeFigureOut">
              <a:rPr lang="pt-PT" smtClean="0"/>
              <a:t>20/07/2025</a:t>
            </a:fld>
            <a:endParaRPr lang="pt-PT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BA0D83A-0638-8EEE-A158-133E647743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DE0B31B-9B0D-50C4-5FBE-2CE98CC0FC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325D7-E599-564A-B98D-51E705B0BED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7759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ocastendo.blogs.sapo.pt/revolucao-e-mulheres-de-maria-velho-da-229097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IfsrkHQ_p8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casafernandopessoa.pt/pt/fernando-pessoa/textos/heteronimi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CCED9439-1CE2-6D8F-F9F4-426E0D9541A6}"/>
              </a:ext>
            </a:extLst>
          </p:cNvPr>
          <p:cNvSpPr txBox="1"/>
          <p:nvPr/>
        </p:nvSpPr>
        <p:spPr>
          <a:xfrm>
            <a:off x="8755811" y="5278917"/>
            <a:ext cx="2409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pt-PT" sz="1400" dirty="0">
              <a:latin typeface="Century Gothic" panose="020B0502020202020204" pitchFamily="34" charset="0"/>
            </a:endParaRPr>
          </a:p>
          <a:p>
            <a:pPr algn="r"/>
            <a:r>
              <a:rPr lang="pt-PT" dirty="0">
                <a:latin typeface="Century Gothic" panose="020B0502020202020204" pitchFamily="34" charset="0"/>
              </a:rPr>
              <a:t>Paula Cristina Lopes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718E92A-8707-7C5E-5FAA-75714401B1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93" y="552090"/>
            <a:ext cx="6336175" cy="531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663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2A10BB-79E2-A642-2282-99815B16D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4068"/>
            <a:ext cx="10515600" cy="1940943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PT" sz="2200" b="1" dirty="0">
                <a:solidFill>
                  <a:schemeClr val="accent2">
                    <a:lumMod val="75000"/>
                  </a:schemeClr>
                </a:solidFill>
              </a:rPr>
              <a:t>Aprendizagens essenciais | Educação Literária e oralidade</a:t>
            </a:r>
            <a:br>
              <a:rPr lang="en-US" sz="2000" dirty="0"/>
            </a:br>
            <a:r>
              <a:rPr lang="pt-PT" sz="2000" dirty="0"/>
              <a:t>Realizar leitura crítica e autónoma.</a:t>
            </a:r>
            <a:br>
              <a:rPr lang="en-US" sz="2000" dirty="0"/>
            </a:br>
            <a:r>
              <a:rPr lang="pt-PT" sz="2000" dirty="0"/>
              <a:t>Interpretar o texto, com especificação do sentido global e da intencionalidade comunicativa.</a:t>
            </a:r>
            <a:br>
              <a:rPr lang="en-US" sz="2000" dirty="0"/>
            </a:br>
            <a:r>
              <a:rPr lang="pt-PT" sz="2000" dirty="0"/>
              <a:t>Clarificar tema(s), subtemas, ideias principais, pontos de vista.</a:t>
            </a:r>
            <a:br>
              <a:rPr lang="en-US" sz="2000" dirty="0"/>
            </a:br>
            <a:r>
              <a:rPr lang="pt-PT" sz="2000" dirty="0"/>
              <a:t>Exprimir, com fundamentação, pontos de vista suscitados por leituras diversas.</a:t>
            </a:r>
            <a:br>
              <a:rPr lang="en-US" sz="2000" dirty="0"/>
            </a:br>
            <a:r>
              <a:rPr lang="pt-PT" sz="2000" dirty="0"/>
              <a:t>Reconhecer valores culturais, éticos e estéticos manifestados nos textos. </a:t>
            </a:r>
            <a:endParaRPr lang="en-US" sz="20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46859DD-C85A-0908-1FEE-AE884EBFF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3853"/>
            <a:ext cx="10515600" cy="3433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200" b="1" dirty="0"/>
              <a:t>Guião de trabalho a pares: </a:t>
            </a:r>
            <a:endParaRPr lang="en-US" sz="2200" dirty="0"/>
          </a:p>
          <a:p>
            <a:pPr marL="457200" lvl="0" indent="-457200" algn="just">
              <a:buAutoNum type="arabicPeriod"/>
            </a:pPr>
            <a:r>
              <a:rPr lang="pt-PT" sz="2200" dirty="0"/>
              <a:t>Pesquisem informações sobre a Arte do Absurdo (Dadaísmo).</a:t>
            </a:r>
          </a:p>
          <a:p>
            <a:pPr marL="457200" lvl="0" indent="-457200" algn="just">
              <a:buAutoNum type="arabicPeriod"/>
            </a:pPr>
            <a:r>
              <a:rPr lang="pt-PT" sz="2200" dirty="0"/>
              <a:t>Façam uma síntese das ideias principais e escolham uma obra (pintura ou escultura) que melhor corresponda a essa síntese.</a:t>
            </a:r>
            <a:endParaRPr lang="en-US" sz="2200" dirty="0"/>
          </a:p>
          <a:p>
            <a:pPr marL="457200" lvl="0" indent="-457200" algn="just">
              <a:buAutoNum type="arabicPeriod"/>
            </a:pPr>
            <a:r>
              <a:rPr lang="pt-PT" sz="2200" dirty="0"/>
              <a:t>Leiam excertos da obra </a:t>
            </a:r>
            <a:r>
              <a:rPr lang="pt-PT" sz="2200" i="1" dirty="0"/>
              <a:t>Maina Mendes</a:t>
            </a:r>
            <a:r>
              <a:rPr lang="pt-PT" sz="2200" dirty="0"/>
              <a:t> e procurem estabelecer uma relação com a obra de arte escolhida. Podem fazer uma segunda escolha, depois da leitura dos textos.</a:t>
            </a:r>
          </a:p>
          <a:p>
            <a:pPr marL="457200" lvl="0" indent="-457200" algn="just">
              <a:buAutoNum type="arabicPeriod"/>
            </a:pPr>
            <a:r>
              <a:rPr lang="pt-PT" sz="2200" dirty="0"/>
              <a:t>Preparem uma breve exposição oral em que vão apresentar a obra de arte escolhida e a relação com os textos lidos. </a:t>
            </a:r>
            <a:endParaRPr lang="en-US" sz="22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D77CCE6-FA6F-5D79-C625-5F922C287E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C3ADEE2E-A188-4128-72CE-9D3E833BFA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943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065D1F-F27A-10AE-A7BE-893809E2B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5155"/>
            <a:ext cx="10515600" cy="1066860"/>
          </a:xfrm>
        </p:spPr>
        <p:txBody>
          <a:bodyPr/>
          <a:lstStyle/>
          <a:p>
            <a:r>
              <a:rPr lang="pt-PT" sz="2400" b="1" dirty="0">
                <a:latin typeface="+mn-lt"/>
              </a:rPr>
              <a:t>Atividade 5: </a:t>
            </a:r>
            <a:r>
              <a:rPr lang="pt-PT" sz="2400" b="1" dirty="0">
                <a:solidFill>
                  <a:srgbClr val="0070C0"/>
                </a:solidFill>
                <a:latin typeface="+mn-lt"/>
              </a:rPr>
              <a:t>Que farei com estas mãos? 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3A7883C-7209-FE52-01C8-A2613BCDC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6993"/>
            <a:ext cx="10515600" cy="442913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pt-PT" sz="2400" dirty="0"/>
              <a:t>Os textos escolhidos do romance </a:t>
            </a:r>
            <a:r>
              <a:rPr lang="pt-PT" sz="2400" i="1" dirty="0"/>
              <a:t>Ambas as Mãos sobre o Corpo, </a:t>
            </a:r>
            <a:r>
              <a:rPr lang="pt-PT" sz="2400" dirty="0"/>
              <a:t>de Maria Teresa Horta, são o ponto de partida </a:t>
            </a:r>
            <a:r>
              <a:rPr lang="pt-PT" sz="2400"/>
              <a:t>para analisar </a:t>
            </a:r>
            <a:r>
              <a:rPr lang="pt-PT" sz="2400" dirty="0"/>
              <a:t>os seguintes aspetos:</a:t>
            </a:r>
          </a:p>
          <a:p>
            <a:pPr marL="361950" indent="354013" algn="just">
              <a:lnSpc>
                <a:spcPct val="110000"/>
              </a:lnSpc>
            </a:pPr>
            <a:r>
              <a:rPr lang="pt-PT" sz="2400" dirty="0"/>
              <a:t>Espaço/atmosfera onde a mulher se movimenta.</a:t>
            </a:r>
          </a:p>
          <a:p>
            <a:pPr marL="715963" indent="-354013" algn="just">
              <a:lnSpc>
                <a:spcPct val="110000"/>
              </a:lnSpc>
            </a:pPr>
            <a:r>
              <a:rPr lang="pt-PT" sz="2400" dirty="0"/>
              <a:t>Consciência do corpo (partes do corpo que são referidas e sensações/ emoções que lhes são associadas).</a:t>
            </a:r>
            <a:endParaRPr lang="en-US" sz="2400" dirty="0"/>
          </a:p>
          <a:p>
            <a:pPr marL="361950" indent="354013" algn="just">
              <a:lnSpc>
                <a:spcPct val="110000"/>
              </a:lnSpc>
            </a:pPr>
            <a:r>
              <a:rPr lang="pt-PT" sz="2400" dirty="0"/>
              <a:t>Presença do/s outro/s e sua relação com a mulher.</a:t>
            </a:r>
            <a:endParaRPr lang="en-US" sz="2400" dirty="0"/>
          </a:p>
          <a:p>
            <a:pPr marL="361950" indent="354013" algn="just">
              <a:lnSpc>
                <a:spcPct val="110000"/>
              </a:lnSpc>
            </a:pPr>
            <a:r>
              <a:rPr lang="pt-PT" sz="2400" dirty="0"/>
              <a:t>Olhar do narrador.</a:t>
            </a:r>
            <a:endParaRPr lang="en-US" sz="2400" dirty="0"/>
          </a:p>
          <a:p>
            <a:pPr marL="361950" indent="354013" algn="just">
              <a:lnSpc>
                <a:spcPct val="110000"/>
              </a:lnSpc>
            </a:pPr>
            <a:r>
              <a:rPr lang="pt-PT" sz="2400" dirty="0"/>
              <a:t>Explicação do título.</a:t>
            </a:r>
            <a:endParaRPr lang="en-US" sz="24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pt-PT" sz="2400" dirty="0"/>
              <a:t>As análises feitas servirão de base à produção de comentários escritos sobre os textos.</a:t>
            </a:r>
            <a:endParaRPr lang="en-US" sz="2400" dirty="0"/>
          </a:p>
          <a:p>
            <a:pPr algn="just"/>
            <a:endParaRPr lang="en-US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4B4EC6B-12DC-C809-8DCC-14B4A0C60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1426371-354D-A833-3DE6-E9F2156BE2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044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341B4-0C8A-E063-6489-125E8C70A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128" y="376388"/>
            <a:ext cx="10515600" cy="2208361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br>
              <a:rPr lang="pt-PT" sz="2000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pt-PT" sz="2200" b="1" dirty="0">
                <a:solidFill>
                  <a:schemeClr val="accent2">
                    <a:lumMod val="75000"/>
                  </a:schemeClr>
                </a:solidFill>
              </a:rPr>
              <a:t>Aprendizagens essenciais | Educação Literária e escrita</a:t>
            </a:r>
            <a:br>
              <a:rPr lang="en-US" sz="2000" dirty="0"/>
            </a:br>
            <a:r>
              <a:rPr lang="pt-PT" sz="2000" dirty="0"/>
              <a:t>Realizar leitura crítica e autónoma.</a:t>
            </a:r>
            <a:br>
              <a:rPr lang="en-US" sz="2000" dirty="0"/>
            </a:br>
            <a:r>
              <a:rPr lang="pt-PT" sz="2000" dirty="0"/>
              <a:t>Clarificar tema(s), subtemas, ideias principais, pontos de vista.</a:t>
            </a:r>
            <a:br>
              <a:rPr lang="en-US" sz="2000" dirty="0"/>
            </a:br>
            <a:r>
              <a:rPr lang="pt-PT" sz="2000" dirty="0"/>
              <a:t>Reconhecer valores culturais, éticos e estéticos manifestados nos textos. </a:t>
            </a:r>
            <a:br>
              <a:rPr lang="en-US" sz="2000" dirty="0"/>
            </a:br>
            <a:r>
              <a:rPr lang="pt-PT" sz="2000" dirty="0"/>
              <a:t>Exprimir, com fundamentação, pontos de vista suscitados por leituras diversas.</a:t>
            </a:r>
            <a:br>
              <a:rPr lang="en-US" sz="2000" dirty="0"/>
            </a:br>
            <a:r>
              <a:rPr lang="pt-PT" sz="2000" dirty="0"/>
              <a:t>Planificar os textos a escrever, após pesquisa e seleção de informação relevante.</a:t>
            </a:r>
            <a:br>
              <a:rPr lang="en-US" sz="2000" dirty="0"/>
            </a:br>
            <a:r>
              <a:rPr lang="pt-PT" sz="2000" dirty="0"/>
              <a:t>Redigir com desenvoltura, consistência, adequação e correção os textos planificados.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519660E-6880-49E7-60B8-7D6B7F5A0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128" y="2724810"/>
            <a:ext cx="10627743" cy="34419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 sz="2000" b="1" dirty="0"/>
              <a:t>Guião de trabalho: </a:t>
            </a:r>
            <a:endParaRPr lang="en-US" sz="2000" dirty="0"/>
          </a:p>
          <a:p>
            <a:pPr marL="266700" lvl="0" indent="-266700" algn="just">
              <a:buAutoNum type="arabicPeriod"/>
              <a:tabLst>
                <a:tab pos="266700" algn="l"/>
              </a:tabLst>
            </a:pPr>
            <a:r>
              <a:rPr lang="pt-PT" sz="2000" dirty="0"/>
              <a:t>Lê atentamente o excerto da obra </a:t>
            </a:r>
            <a:r>
              <a:rPr lang="pt-PT" sz="2000" i="1" dirty="0"/>
              <a:t>Ambas as Mãos sobre o Corpo</a:t>
            </a:r>
            <a:r>
              <a:rPr lang="pt-PT" sz="2000" dirty="0"/>
              <a:t>, de Maria Teresa Horta.</a:t>
            </a:r>
          </a:p>
          <a:p>
            <a:pPr marL="266700" lvl="0" indent="-266700" algn="just">
              <a:buAutoNum type="arabicPeriod"/>
            </a:pPr>
            <a:r>
              <a:rPr lang="pt-PT" sz="2000" dirty="0"/>
              <a:t>Analisa o texto, tendo em conta os seguintes tópicos: espaço/atmosfera onde a mulher se movimenta;</a:t>
            </a:r>
            <a:r>
              <a:rPr lang="en-US" sz="2000" dirty="0"/>
              <a:t> </a:t>
            </a:r>
            <a:r>
              <a:rPr lang="pt-PT" sz="2000" dirty="0"/>
              <a:t>consciência do corpo (partes do corpo que são referidas e sensações/ emoções que lhes são associadas);</a:t>
            </a:r>
            <a:r>
              <a:rPr lang="en-US" sz="2000" dirty="0"/>
              <a:t> </a:t>
            </a:r>
            <a:r>
              <a:rPr lang="pt-PT" sz="2000" dirty="0"/>
              <a:t>presença do/s outro/s e relação com a mulher; olhar do narrador; explicação do título.</a:t>
            </a:r>
          </a:p>
          <a:p>
            <a:pPr marL="266700" lvl="0" indent="-266700" algn="just">
              <a:buAutoNum type="arabicPeriod"/>
            </a:pPr>
            <a:r>
              <a:rPr lang="pt-PT" sz="2000" dirty="0"/>
              <a:t>Planifica o teu comentário, tendo em conta os tópicos analisados.</a:t>
            </a:r>
          </a:p>
          <a:p>
            <a:pPr marL="266700" lvl="0" indent="-266700" algn="just">
              <a:buAutoNum type="arabicPeriod"/>
            </a:pPr>
            <a:r>
              <a:rPr lang="pt-PT" sz="2000" dirty="0"/>
              <a:t>Escreve o teu texto.</a:t>
            </a:r>
            <a:endParaRPr lang="en-US" sz="2000" dirty="0"/>
          </a:p>
          <a:p>
            <a:pPr marL="266700" lvl="0" indent="-266700" algn="just">
              <a:buAutoNum type="arabicPeriod"/>
            </a:pPr>
            <a:r>
              <a:rPr lang="pt-PT" sz="2000" dirty="0"/>
              <a:t>Faz uma revisão para detetares eventuais falhas de coesão ou de correção linguística. </a:t>
            </a:r>
            <a:endParaRPr lang="en-US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A3DFD65-1058-5239-A964-4DFBF5EBD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607AF112-2711-C17D-608E-761F2C1CD8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26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C363E-AD9C-27AA-952C-84373495E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091" y="1229953"/>
            <a:ext cx="10515600" cy="756309"/>
          </a:xfrm>
        </p:spPr>
        <p:txBody>
          <a:bodyPr>
            <a:normAutofit fontScale="90000"/>
          </a:bodyPr>
          <a:lstStyle/>
          <a:p>
            <a:r>
              <a:rPr lang="pt-PT" sz="2700" b="1" dirty="0">
                <a:latin typeface="+mn-lt"/>
              </a:rPr>
              <a:t>Atividade 6: </a:t>
            </a:r>
            <a:r>
              <a:rPr lang="pt-PT" sz="2700" b="1" dirty="0">
                <a:solidFill>
                  <a:srgbClr val="0070C0"/>
                </a:solidFill>
                <a:latin typeface="+mn-lt"/>
              </a:rPr>
              <a:t>Descobre as diferenças! 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EEF2833-19E6-E036-48DF-B8DBF22E3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091" y="1986262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PT" sz="2200" dirty="0"/>
              <a:t>Esta atividade é inspirada na obra </a:t>
            </a:r>
            <a:r>
              <a:rPr lang="pt-PT" sz="2200" i="1" dirty="0"/>
              <a:t>Os Outros Legítimos Superiores</a:t>
            </a:r>
            <a:r>
              <a:rPr lang="pt-PT" sz="2200" dirty="0"/>
              <a:t>, de Maria Isabel Barreno.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PT" sz="2200" dirty="0"/>
              <a:t>Em grupo, os alunos são convidados a analisar excertos da obra que nos mostram «quadros» do ensino, da família, dos papéis da mulher e do homem, do trabalho, da organização da vida pública, entre outros aspetos, referentes ao contexto cultural e político do final dos anos sessenta (1969).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PT" sz="2200" dirty="0"/>
              <a:t>Em seguida, será feita uma comparação com a atualidade. </a:t>
            </a:r>
            <a:endParaRPr lang="en-US" sz="22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pt-PT" sz="2200" u="sng" dirty="0"/>
              <a:t>Sugestão</a:t>
            </a:r>
            <a:r>
              <a:rPr lang="pt-PT" sz="2200" dirty="0"/>
              <a:t>: </a:t>
            </a:r>
            <a:endParaRPr lang="en-US" sz="2200" dirty="0"/>
          </a:p>
          <a:p>
            <a:pPr algn="just">
              <a:lnSpc>
                <a:spcPct val="100000"/>
              </a:lnSpc>
            </a:pPr>
            <a:r>
              <a:rPr lang="pt-PT" sz="2200" dirty="0"/>
              <a:t>Esta análise poderá servir de base a um debate em que, analisando as mudanças, os alunos são convidados a apresentar propostas para as que ainda considerem necessárias.</a:t>
            </a:r>
            <a:endParaRPr lang="en-US" sz="22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C109857-F176-E859-34C8-CB4DA224B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0972428-AE66-434F-D52F-C0199DF43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076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EB5BF7-C512-1B4C-0B28-40EB855A9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422694"/>
            <a:ext cx="10515600" cy="2031601"/>
          </a:xfrm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t-PT" sz="2400" b="1" dirty="0">
                <a:solidFill>
                  <a:schemeClr val="accent2">
                    <a:lumMod val="75000"/>
                  </a:schemeClr>
                </a:solidFill>
              </a:rPr>
              <a:t>Aprendizagens essenciais | Educação Literária e Oralidade</a:t>
            </a:r>
            <a:br>
              <a:rPr lang="en-US" sz="2200" dirty="0"/>
            </a:br>
            <a:r>
              <a:rPr lang="pt-PT" sz="2200" dirty="0"/>
              <a:t>Realizar leitura crítica.</a:t>
            </a:r>
            <a:br>
              <a:rPr lang="en-US" sz="2200" dirty="0"/>
            </a:br>
            <a:r>
              <a:rPr lang="pt-PT" sz="2200" dirty="0"/>
              <a:t>Interpretar o texto, com especificação do sentido global e da intencionalidade comunicativa.</a:t>
            </a:r>
            <a:br>
              <a:rPr lang="en-US" sz="2200" dirty="0"/>
            </a:br>
            <a:r>
              <a:rPr lang="pt-PT" sz="2200" dirty="0"/>
              <a:t>Clarificar tema(s), subtemas, ideias principais, pontos de vista.</a:t>
            </a:r>
            <a:br>
              <a:rPr lang="en-US" sz="2200" dirty="0"/>
            </a:br>
            <a:r>
              <a:rPr lang="pt-PT" sz="2200" dirty="0"/>
              <a:t>Reconhecer valores culturais, éticos e estéticos manifestados nos textos. </a:t>
            </a:r>
            <a:br>
              <a:rPr lang="en-US" sz="2200" dirty="0"/>
            </a:br>
            <a:r>
              <a:rPr lang="pt-PT" sz="2200" dirty="0"/>
              <a:t>Exprimir, com fundamentação, pontos de vista suscitados por leituras diversas.</a:t>
            </a:r>
            <a:endParaRPr lang="en-US" sz="20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4F69647-9AF0-A537-D433-476BAE34D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2591"/>
            <a:ext cx="10515600" cy="298518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 sz="2200" b="1" dirty="0"/>
              <a:t>Guião de trabalho em grupo:</a:t>
            </a:r>
            <a:r>
              <a:rPr lang="pt-PT" sz="2200" dirty="0"/>
              <a:t> </a:t>
            </a:r>
            <a:endParaRPr lang="en-US" sz="2200" dirty="0"/>
          </a:p>
          <a:p>
            <a:pPr marL="457200" lvl="0" indent="-457200" algn="just">
              <a:buAutoNum type="arabicPeriod"/>
            </a:pPr>
            <a:r>
              <a:rPr lang="pt-PT" sz="2200" dirty="0"/>
              <a:t>Leiam atentamente o excerto da obra </a:t>
            </a:r>
            <a:r>
              <a:rPr lang="pt-PT" sz="2200" i="1" dirty="0"/>
              <a:t>Os Outros Legítimos Superiores</a:t>
            </a:r>
            <a:r>
              <a:rPr lang="pt-PT" sz="2200" dirty="0"/>
              <a:t>, de Maria Isabel Barreno.</a:t>
            </a:r>
          </a:p>
          <a:p>
            <a:pPr marL="457200" lvl="0" indent="-457200" algn="just">
              <a:buAutoNum type="arabicPeriod"/>
            </a:pPr>
            <a:r>
              <a:rPr lang="pt-PT" sz="2200" dirty="0"/>
              <a:t>Analisem a forma como é apresentado o «quadro social» descrito no excerto.</a:t>
            </a:r>
            <a:endParaRPr lang="en-US" sz="2200" dirty="0"/>
          </a:p>
          <a:p>
            <a:pPr marL="457200" lvl="0" indent="-457200" algn="just">
              <a:buAutoNum type="arabicPeriod"/>
            </a:pPr>
            <a:r>
              <a:rPr lang="pt-PT" sz="2200" dirty="0"/>
              <a:t>Troquem impressões/ façam pesquisas sobre a situação atual relativamente ao mesmo quadro social referido no excerto.</a:t>
            </a:r>
            <a:endParaRPr lang="en-US" sz="2200" dirty="0"/>
          </a:p>
          <a:p>
            <a:pPr marL="457200" lvl="0" indent="-457200" algn="just">
              <a:buAutoNum type="arabicPeriod"/>
            </a:pPr>
            <a:r>
              <a:rPr lang="pt-PT" sz="2200" dirty="0"/>
              <a:t>Preparem uma breve apresentação das diferenças e semelhanças entre o final dos anos 60 e a atualidade.</a:t>
            </a:r>
            <a:endParaRPr lang="en-US" sz="22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C0D3B0E-9D0E-E1EB-7584-36EE5937C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90903F4-9271-F262-CB9C-056F157997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215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F64745-B89B-28A8-6FF0-7444EF507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24" y="525761"/>
            <a:ext cx="3411556" cy="661418"/>
          </a:xfrm>
        </p:spPr>
        <p:txBody>
          <a:bodyPr>
            <a:normAutofit fontScale="90000"/>
          </a:bodyPr>
          <a:lstStyle/>
          <a:p>
            <a:r>
              <a:rPr lang="pt-PT" sz="2800" b="1" dirty="0">
                <a:solidFill>
                  <a:srgbClr val="002060"/>
                </a:solidFill>
                <a:latin typeface="+mn-lt"/>
              </a:rPr>
              <a:t>III. Considerações finais</a:t>
            </a:r>
            <a:endParaRPr lang="en-US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565225F-8046-5261-5C71-2C29794A5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124" y="1285336"/>
            <a:ext cx="10515600" cy="504690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pt-PT" sz="2100" dirty="0"/>
              <a:t>As várias propostas foram desenhadas para, de uma forma acessível, levar os alunos e os professores a contactar com obras de autoras que, quer pela sua qualidade literária quer pela sua relevância na luta pelos Direitos Humanos, e em especial, pelos direitos das mulheres, merecem uma atenção que raramente lhes é dada em contexto escolar.  </a:t>
            </a:r>
            <a:endParaRPr lang="en-US" sz="2100" dirty="0"/>
          </a:p>
          <a:p>
            <a:pPr algn="just">
              <a:lnSpc>
                <a:spcPct val="100000"/>
              </a:lnSpc>
            </a:pPr>
            <a:r>
              <a:rPr lang="pt-PT" sz="2100" dirty="0"/>
              <a:t>Optou-se pela análise de excertos e não de obras integrais por duas razões: a complexidade dos romances em questão, atendendo à faixa etária dos alunos a quem se dirigem as propostas; a dificuldade em integrar obras completas nas programações escolares já tão preenchidas. </a:t>
            </a:r>
            <a:endParaRPr lang="en-US" sz="2100" dirty="0"/>
          </a:p>
          <a:p>
            <a:pPr algn="just">
              <a:lnSpc>
                <a:spcPct val="100000"/>
              </a:lnSpc>
            </a:pPr>
            <a:r>
              <a:rPr lang="pt-PT" sz="2100" dirty="0"/>
              <a:t>As atividades são bastante autónomas (apesar dos evidentes pontos de contacto), de forma a permitir o seu espaçamento ao longo do ano e a opção pelas propostas que cada um considere mais interessantes/ relevantes. </a:t>
            </a:r>
            <a:endParaRPr lang="en-US" sz="2100" dirty="0"/>
          </a:p>
          <a:p>
            <a:pPr algn="just">
              <a:lnSpc>
                <a:spcPct val="100000"/>
              </a:lnSpc>
            </a:pPr>
            <a:r>
              <a:rPr lang="pt-PT" sz="2100" dirty="0"/>
              <a:t>Foram exploradas algumas possibilidades de articulações com obras do currículo e com as áreas de Projeto de Leitura e de Cidadania e Desenvolvimento que poderão servir de argumento para contrariar uma atitude muito frequente de resistência à inclusão de novos autores/autoras.</a:t>
            </a:r>
            <a:endParaRPr lang="en-US" sz="21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8F32FCA-3133-E321-90D2-3CF5DC0EB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CF7148B0-2D28-C8B9-05DF-EE4ED50F8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809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7B56A2-3D64-352C-7947-3B0FBBD36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343" y="521370"/>
            <a:ext cx="2810774" cy="710518"/>
          </a:xfrm>
        </p:spPr>
        <p:txBody>
          <a:bodyPr/>
          <a:lstStyle/>
          <a:p>
            <a:r>
              <a:rPr lang="pt-PT" sz="2800" b="1" dirty="0">
                <a:solidFill>
                  <a:srgbClr val="002060"/>
                </a:solidFill>
                <a:latin typeface="+mn-lt"/>
              </a:rPr>
              <a:t>IV. Bibliografia</a:t>
            </a:r>
            <a:endParaRPr lang="en-US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91BB1E4-56B8-D94E-148A-1A705A02B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343" y="1159908"/>
            <a:ext cx="10515600" cy="455643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1200"/>
              </a:spcAft>
              <a:buNone/>
            </a:pPr>
            <a:r>
              <a:rPr lang="pt-PT" sz="8000" dirty="0"/>
              <a:t>Barreno, Maria Isabel; Horta, Maria Teresa; Costa, Maria Velho da. (2010). </a:t>
            </a:r>
            <a:r>
              <a:rPr lang="pt-PT" sz="8000" i="1" dirty="0"/>
              <a:t>Novas Cartas Portuguesas</a:t>
            </a:r>
            <a:r>
              <a:rPr lang="pt-PT" sz="8000" dirty="0"/>
              <a:t> (edição anotada – organização de Ana Luísa Amaral). Lisboa. D. Quixote.</a:t>
            </a:r>
          </a:p>
          <a:p>
            <a:pPr marL="0" indent="0" algn="just">
              <a:lnSpc>
                <a:spcPct val="120000"/>
              </a:lnSpc>
              <a:spcAft>
                <a:spcPts val="1200"/>
              </a:spcAft>
              <a:buNone/>
            </a:pPr>
            <a:r>
              <a:rPr lang="pt-PT" sz="8000" dirty="0"/>
              <a:t>Barreno, Maria Isabel. (1993). </a:t>
            </a:r>
            <a:r>
              <a:rPr lang="pt-PT" sz="8000" i="1" dirty="0"/>
              <a:t>Os Outros Legítimos Superiores</a:t>
            </a:r>
            <a:r>
              <a:rPr lang="pt-PT" sz="8000" dirty="0"/>
              <a:t>, </a:t>
            </a:r>
            <a:r>
              <a:rPr lang="pt-PT" sz="8000" i="1" dirty="0"/>
              <a:t>Folhetim de Ficção Filosófica</a:t>
            </a:r>
            <a:r>
              <a:rPr lang="pt-PT" sz="8000" dirty="0"/>
              <a:t>. 2.ªedição. Lisboa. Caminho. </a:t>
            </a:r>
            <a:endParaRPr lang="en-US" sz="8000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pt-PT" sz="8000" dirty="0"/>
              <a:t>Costa, Maria Velho da. (2022). </a:t>
            </a:r>
            <a:r>
              <a:rPr lang="pt-PT" sz="8000" i="1" dirty="0"/>
              <a:t>Maina Mendes</a:t>
            </a:r>
            <a:r>
              <a:rPr lang="pt-PT" sz="8000" dirty="0"/>
              <a:t>. (Reimpressão). Lisboa. Assírio &amp; Alvim.</a:t>
            </a:r>
            <a:endParaRPr lang="en-US" sz="8000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pt-PT" sz="8000" dirty="0"/>
              <a:t>Costa, Maria Velho da. (1976). «Revolução e Mulheres</a:t>
            </a:r>
            <a:r>
              <a:rPr lang="pt-PT" sz="8000" i="1" dirty="0"/>
              <a:t>»</a:t>
            </a:r>
            <a:r>
              <a:rPr lang="pt-PT" sz="8000" dirty="0"/>
              <a:t>. </a:t>
            </a:r>
            <a:r>
              <a:rPr lang="pt-PT" sz="8000" i="1" dirty="0"/>
              <a:t>Cravo. </a:t>
            </a:r>
            <a:r>
              <a:rPr lang="pt-PT" sz="8000" dirty="0"/>
              <a:t>Disponível em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8000" dirty="0">
                <a:hlinkClick r:id="rId2"/>
              </a:rPr>
              <a:t>https://ocastendo.blogs.sapo.pt/revolucao-e-mulheres-de-maria-velho-da-2290978</a:t>
            </a:r>
            <a:r>
              <a:rPr lang="pt-PT" sz="8000" dirty="0"/>
              <a:t> (consultado em 21-04-2025)</a:t>
            </a:r>
            <a:endParaRPr lang="en-US" sz="8000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pt-PT" sz="8000" dirty="0"/>
              <a:t>Horta, Maria Teresa. (2014). </a:t>
            </a:r>
            <a:r>
              <a:rPr lang="pt-PT" sz="8000" i="1" dirty="0"/>
              <a:t>Ambas as Mãos sobre o Corpo</a:t>
            </a:r>
            <a:r>
              <a:rPr lang="pt-PT" sz="8000" dirty="0"/>
              <a:t>. 2.ª edição. Lisboa. D. Quixote.</a:t>
            </a:r>
            <a:endParaRPr lang="en-US" sz="8000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pt-PT" sz="8000" dirty="0"/>
              <a:t>Horta, Maria Teresa. (2003). </a:t>
            </a:r>
            <a:r>
              <a:rPr lang="pt-PT" sz="8000" i="1" dirty="0"/>
              <a:t>Antologia pessoal. 100 poemas</a:t>
            </a:r>
            <a:r>
              <a:rPr lang="pt-PT" sz="8000" dirty="0"/>
              <a:t>. Lisboa. Gótica.</a:t>
            </a:r>
            <a:endParaRPr lang="en-US" sz="8000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pt-PT" sz="8000" dirty="0"/>
              <a:t>Reis, Patrícia. (2024). </a:t>
            </a:r>
            <a:r>
              <a:rPr lang="pt-PT" sz="8000" i="1" dirty="0"/>
              <a:t>A Desobediente. Biografia de Maria Teresa Horta</a:t>
            </a:r>
            <a:r>
              <a:rPr lang="pt-PT" sz="8000" dirty="0"/>
              <a:t>. Lisboa, Contraponto.</a:t>
            </a:r>
            <a:endParaRPr lang="en-US" sz="8000" dirty="0"/>
          </a:p>
          <a:p>
            <a:endParaRPr lang="en-US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AB3F95F-36D2-A28B-CA99-E9955E7F6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74DD5141-9855-DBDC-F8AF-AFCD1B75B8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245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6D5697C-9932-D658-CC49-30B17C838BBF}"/>
              </a:ext>
            </a:extLst>
          </p:cNvPr>
          <p:cNvSpPr txBox="1"/>
          <p:nvPr/>
        </p:nvSpPr>
        <p:spPr>
          <a:xfrm>
            <a:off x="580098" y="751344"/>
            <a:ext cx="110318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O Percurso didático «Elas dão Cartas» parte da obra </a:t>
            </a:r>
            <a:r>
              <a:rPr lang="pt-PT" i="1" dirty="0"/>
              <a:t>Novas Cartas Portuguesas</a:t>
            </a:r>
            <a:r>
              <a:rPr lang="pt-PT" dirty="0"/>
              <a:t>, de Maria Isabel Barreno, Maria Teresa Horta e Maria Velho da Costa, e atenta igualmente noutras obras das «três Marias».</a:t>
            </a:r>
          </a:p>
          <a:p>
            <a:pPr algn="just"/>
            <a:r>
              <a:rPr lang="pt-PT" dirty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A proposta apresentada insere-se no projeto mais alargado de valorização das mulheres escritoras «Descobrir Escritoras em Português», que procura promover uma presença mais significativa de escrita no feminino nos documentos curriculares do ensino secundário.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i="1" dirty="0"/>
              <a:t>Novas Cartas Portuguesas </a:t>
            </a:r>
            <a:r>
              <a:rPr lang="pt-PT" dirty="0"/>
              <a:t>é uma obra ideal para abordar questões de teoria literária, tais como autoria, intertextualidade, géneros textuais</a:t>
            </a:r>
            <a:r>
              <a:rPr lang="pt-PT" dirty="0">
                <a:solidFill>
                  <a:srgbClr val="FF0000"/>
                </a:solidFill>
              </a:rPr>
              <a:t> </a:t>
            </a:r>
            <a:r>
              <a:rPr lang="pt-PT" dirty="0"/>
              <a:t>e, ao mesmo tempo, para refletir sobre diversos temas no âmbito da Cidadania e Desenvolvimento.</a:t>
            </a:r>
          </a:p>
          <a:p>
            <a:pPr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Nas propostas de trabalho sobre uma obra de cada autora, seguimos a pista do subtítulo de </a:t>
            </a:r>
            <a:r>
              <a:rPr lang="pt-PT" i="1" dirty="0"/>
              <a:t>Novas Cartas Portuguesas </a:t>
            </a:r>
            <a:r>
              <a:rPr lang="pt-PT" dirty="0"/>
              <a:t>(ou de como Maina Mendes pôs ambas as mãos sobre o corpo e deu um pontapé no cu dos outros legítimos superiores), chegando a </a:t>
            </a:r>
            <a:r>
              <a:rPr lang="pt-PT" i="1" dirty="0"/>
              <a:t>Maina Mendes</a:t>
            </a:r>
            <a:r>
              <a:rPr lang="pt-PT" dirty="0"/>
              <a:t>, de Maria Velho da Costa, </a:t>
            </a:r>
            <a:r>
              <a:rPr lang="pt-PT" i="1" dirty="0"/>
              <a:t>Ambas as Mãos sobre o Corpo</a:t>
            </a:r>
            <a:r>
              <a:rPr lang="pt-PT" dirty="0"/>
              <a:t>, de Maria Teresa Horta e </a:t>
            </a:r>
            <a:r>
              <a:rPr lang="pt-PT" i="1" dirty="0"/>
              <a:t>Os Outros Legítimos Superiores</a:t>
            </a:r>
            <a:r>
              <a:rPr lang="pt-PT" dirty="0"/>
              <a:t>, de Maria Isabel Barreno.</a:t>
            </a:r>
          </a:p>
          <a:p>
            <a:pPr algn="just"/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dirty="0"/>
              <a:t>Este percurso didático foi pensado para alunos do secundário, tendo algumas atividades que o integram sido já experimentadas durante o ano letivo de 2024-2025. </a:t>
            </a:r>
            <a:endParaRPr lang="en-US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C9AB64E-D6D5-2C00-0A7B-9D13EE5ABB21}"/>
              </a:ext>
            </a:extLst>
          </p:cNvPr>
          <p:cNvSpPr txBox="1"/>
          <p:nvPr/>
        </p:nvSpPr>
        <p:spPr>
          <a:xfrm>
            <a:off x="580098" y="439947"/>
            <a:ext cx="4209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>
                <a:solidFill>
                  <a:srgbClr val="002060"/>
                </a:solidFill>
              </a:rPr>
              <a:t>I. Enquadramento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7601D23-4D8A-5DDF-4FDB-4962C479D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5565708-3130-FBCD-4444-D816BFC837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9623" y="6451145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45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FEFB8C4-B3E0-FD66-BBB5-B021FA6C6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853"/>
            <a:ext cx="10515600" cy="407484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PT" sz="2600" b="1" dirty="0"/>
              <a:t>Atividade 1</a:t>
            </a:r>
            <a:r>
              <a:rPr lang="pt-PT" sz="2600" dirty="0"/>
              <a:t>: </a:t>
            </a:r>
            <a:r>
              <a:rPr lang="pt-PT" sz="2600" b="1" dirty="0">
                <a:solidFill>
                  <a:srgbClr val="0070C0"/>
                </a:solidFill>
              </a:rPr>
              <a:t>Casa de palavras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pt-PT" sz="2400" dirty="0"/>
              <a:t>Trata-se de uma atividade pensada para uma aula de apresentação. Partindo da leitura expressiva do poema «Palavras» de Maria Teresa Horta (</a:t>
            </a:r>
            <a:r>
              <a:rPr lang="pt-PT" sz="2400" i="1" dirty="0"/>
              <a:t>Antologia Pessoal – 100 poemas, </a:t>
            </a:r>
            <a:r>
              <a:rPr lang="pt-PT" sz="2400" dirty="0"/>
              <a:t>pp. 36 e 37 ), é feito um convite aos alunos para escolherem uma palavra importante para eles, que faça parte da sua «casa de palavras». Esta palavra, escrita num </a:t>
            </a:r>
            <a:r>
              <a:rPr lang="pt-PT" sz="2400" i="1" dirty="0"/>
              <a:t>post-it</a:t>
            </a:r>
            <a:r>
              <a:rPr lang="pt-PT" sz="2400" dirty="0"/>
              <a:t> com o nome do aluno (ou o nome com que se identifica), será uma espécie de cartão de apresentação. Depois de se apresentarem oralmente, os alunos colam os </a:t>
            </a:r>
            <a:r>
              <a:rPr lang="pt-PT" sz="2400" i="1" dirty="0"/>
              <a:t>post-it</a:t>
            </a:r>
            <a:r>
              <a:rPr lang="pt-PT" sz="2400" dirty="0"/>
              <a:t> num mural de    caracterização da turma.</a:t>
            </a:r>
            <a:endParaRPr lang="en-US" sz="2400" dirty="0"/>
          </a:p>
          <a:p>
            <a:pPr marL="0" indent="0" algn="just">
              <a:buNone/>
            </a:pPr>
            <a:endParaRPr lang="pt-PT" sz="2400" u="sng" dirty="0"/>
          </a:p>
          <a:p>
            <a:pPr marL="0" indent="0" algn="just">
              <a:buNone/>
            </a:pPr>
            <a:r>
              <a:rPr lang="pt-PT" sz="2400" u="sng" dirty="0"/>
              <a:t>Sugestão</a:t>
            </a:r>
            <a:r>
              <a:rPr lang="pt-PT" sz="2400" dirty="0"/>
              <a:t>: </a:t>
            </a:r>
            <a:endParaRPr lang="en-US" sz="2400" dirty="0"/>
          </a:p>
          <a:p>
            <a:pPr algn="just"/>
            <a:r>
              <a:rPr lang="pt-PT" sz="2400" dirty="0"/>
              <a:t>A atividade também pode ser feita num formato digital (</a:t>
            </a:r>
            <a:r>
              <a:rPr lang="pt-PT" sz="2400" i="1" dirty="0"/>
              <a:t>padlet, wakelet</a:t>
            </a:r>
            <a:r>
              <a:rPr lang="pt-PT" sz="2400" dirty="0"/>
              <a:t>…).</a:t>
            </a:r>
            <a:endParaRPr lang="en-US" sz="2400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7" name="Marcador de Posição de Conteúdo 2">
            <a:extLst>
              <a:ext uri="{FF2B5EF4-FFF2-40B4-BE49-F238E27FC236}">
                <a16:creationId xmlns:a16="http://schemas.microsoft.com/office/drawing/2014/main" id="{4AC14106-448E-C68B-219A-023DAA641A13}"/>
              </a:ext>
            </a:extLst>
          </p:cNvPr>
          <p:cNvSpPr txBox="1">
            <a:spLocks/>
          </p:cNvSpPr>
          <p:nvPr/>
        </p:nvSpPr>
        <p:spPr>
          <a:xfrm>
            <a:off x="838200" y="705786"/>
            <a:ext cx="10515600" cy="745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b="1" dirty="0">
                <a:solidFill>
                  <a:srgbClr val="002060"/>
                </a:solidFill>
              </a:rPr>
              <a:t>II. Roteiro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119EDAB-B123-4B6C-1575-90A65FAFAA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8093" y="6458465"/>
            <a:ext cx="1995646" cy="28224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76D3CAE-0D3A-D5A2-D0D4-36132A5D68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152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8BDE6-BAD5-1A7B-721E-374600000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872" y="739296"/>
            <a:ext cx="9946255" cy="1667474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pt-PT" sz="2200" b="1" dirty="0">
                <a:solidFill>
                  <a:schemeClr val="accent2">
                    <a:lumMod val="75000"/>
                  </a:schemeClr>
                </a:solidFill>
              </a:rPr>
              <a:t>Aprendizagens essenciais| Leitura e oralidade</a:t>
            </a:r>
            <a:br>
              <a:rPr lang="pt-PT" sz="2200" b="1" dirty="0">
                <a:solidFill>
                  <a:srgbClr val="7D7B38"/>
                </a:solidFill>
              </a:rPr>
            </a:br>
            <a:r>
              <a:rPr lang="pt-PT" sz="2000" dirty="0"/>
              <a:t>Relacionar características formais do texto poético com a construção do sentido.</a:t>
            </a:r>
            <a:br>
              <a:rPr lang="pt-PT" sz="2000" dirty="0"/>
            </a:br>
            <a:r>
              <a:rPr lang="pt-PT" sz="2000" dirty="0"/>
              <a:t>Reconhecer valores culturais, éticos e estéticos presentes nos textos.</a:t>
            </a:r>
            <a:br>
              <a:rPr lang="pt-PT" sz="2000" dirty="0"/>
            </a:br>
            <a:r>
              <a:rPr lang="pt-PT" sz="2000" dirty="0"/>
              <a:t>Produzir textos orais adequados à situação de comunicação, com correção e propriedade</a:t>
            </a:r>
            <a:r>
              <a:rPr lang="en-US" sz="2000" dirty="0"/>
              <a:t> </a:t>
            </a:r>
            <a:r>
              <a:rPr lang="pt-PT" sz="2000" dirty="0"/>
              <a:t>lexical.</a:t>
            </a:r>
            <a:endParaRPr lang="en-US" sz="2000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B98F67F0-1839-34F7-8D56-688FB5D375AB}"/>
              </a:ext>
            </a:extLst>
          </p:cNvPr>
          <p:cNvSpPr txBox="1">
            <a:spLocks/>
          </p:cNvSpPr>
          <p:nvPr/>
        </p:nvSpPr>
        <p:spPr>
          <a:xfrm>
            <a:off x="731807" y="2588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2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1A39E40-FD12-7D9C-5F6F-1ED374F4CF88}"/>
              </a:ext>
            </a:extLst>
          </p:cNvPr>
          <p:cNvSpPr txBox="1"/>
          <p:nvPr/>
        </p:nvSpPr>
        <p:spPr>
          <a:xfrm>
            <a:off x="1017916" y="2880251"/>
            <a:ext cx="10229491" cy="2431435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pt-PT" sz="2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Guião de trabalho: </a:t>
            </a:r>
            <a:endParaRPr lang="en-US" sz="2200" dirty="0"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pt-PT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Pensa numa palavra que seja importante para ti e explica brevemente a tua escolha. </a:t>
            </a:r>
            <a:endParaRPr lang="en-US" sz="2200" dirty="0"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pt-PT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Escreve a palavra no </a:t>
            </a:r>
            <a:r>
              <a:rPr lang="pt-PT" sz="22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post-it</a:t>
            </a:r>
            <a:r>
              <a:rPr lang="pt-PT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que te foi entregue juntamente com o teu nome ou o nome com que te identificas.</a:t>
            </a:r>
            <a:endParaRPr lang="en-US" sz="2200" dirty="0"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pt-PT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Apresenta-te, dizendo o nome, a palavra escolhida e a breve explicação da escolha.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PT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Cola o </a:t>
            </a:r>
            <a:r>
              <a:rPr lang="pt-PT" sz="22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post-it</a:t>
            </a:r>
            <a:r>
              <a:rPr lang="pt-PT" sz="2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(o teu cartão de apresentação) no mural. </a:t>
            </a:r>
            <a:endParaRPr lang="en-US" sz="2200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11656B6-6CDC-53F5-BBA5-659A37124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D2D2D2EA-CAC7-187E-35C8-0A8A59E117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87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DF7F13-3F61-5C79-FE32-4DA6CE5B6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5842"/>
            <a:ext cx="10515600" cy="789329"/>
          </a:xfrm>
        </p:spPr>
        <p:txBody>
          <a:bodyPr>
            <a:normAutofit/>
          </a:bodyPr>
          <a:lstStyle/>
          <a:p>
            <a:r>
              <a:rPr lang="pt-PT" sz="2400" b="1" dirty="0">
                <a:latin typeface="+mn-lt"/>
              </a:rPr>
              <a:t>Atividade 2: </a:t>
            </a:r>
            <a:r>
              <a:rPr lang="pt-PT" sz="2400" b="1" dirty="0">
                <a:solidFill>
                  <a:srgbClr val="0070C0"/>
                </a:solidFill>
                <a:latin typeface="+mn-lt"/>
              </a:rPr>
              <a:t>As palavas são armas?</a:t>
            </a:r>
            <a:r>
              <a:rPr lang="pt-PT" sz="2400" dirty="0">
                <a:solidFill>
                  <a:srgbClr val="0070C0"/>
                </a:solidFill>
                <a:latin typeface="+mn-lt"/>
              </a:rPr>
              <a:t> </a:t>
            </a:r>
            <a:r>
              <a:rPr lang="pt-PT" sz="2400" b="1" dirty="0">
                <a:solidFill>
                  <a:srgbClr val="0070C0"/>
                </a:solidFill>
                <a:latin typeface="+mn-lt"/>
              </a:rPr>
              <a:t>«Se uma mulher incomoda muita gente…»</a:t>
            </a:r>
            <a:endParaRPr lang="en-US" sz="24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686A611-10D8-5901-5B98-F8C7718D0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075" y="1904952"/>
            <a:ext cx="10515600" cy="5022509"/>
          </a:xfrm>
          <a:noFill/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200" dirty="0"/>
              <a:t>Visionamento do </a:t>
            </a:r>
            <a:r>
              <a:rPr lang="pt-PT" sz="2200" dirty="0">
                <a:hlinkClick r:id="rId2"/>
              </a:rPr>
              <a:t>Programa «Ler + Ler melhor – </a:t>
            </a:r>
            <a:r>
              <a:rPr lang="pt-PT" sz="2200" i="1" dirty="0">
                <a:hlinkClick r:id="rId2"/>
              </a:rPr>
              <a:t>Novas Cartas Portuguesas</a:t>
            </a:r>
            <a:r>
              <a:rPr lang="pt-PT" sz="2200" i="1" dirty="0"/>
              <a:t>,</a:t>
            </a:r>
            <a:r>
              <a:rPr lang="pt-PT" sz="2200" dirty="0"/>
              <a:t> de Maria Isabel Barreno, Maria Velho da Costa e Maria Teresa Horta», no qual, pela voz de Maria Teresa Horta, são explicadas a origem da obra, as circunstâncias e as consequências imediatas da sua publicação.</a:t>
            </a:r>
            <a:endParaRPr lang="en-US" sz="2200" dirty="0"/>
          </a:p>
          <a:p>
            <a:pPr marL="0" indent="0">
              <a:buNone/>
            </a:pPr>
            <a:r>
              <a:rPr lang="pt-PT" sz="2200" dirty="0"/>
              <a:t>Partilha oral dos registos feitos pelos alunos e esclarecimento de dúvidas.</a:t>
            </a:r>
            <a:endParaRPr lang="en-US" sz="2200" dirty="0"/>
          </a:p>
          <a:p>
            <a:pPr marL="0" indent="0">
              <a:buNone/>
            </a:pPr>
            <a:endParaRPr lang="pt-PT" sz="2200" u="sng" dirty="0"/>
          </a:p>
          <a:p>
            <a:pPr marL="0" indent="0">
              <a:buNone/>
            </a:pPr>
            <a:r>
              <a:rPr lang="pt-PT" sz="2200" u="sng" dirty="0"/>
              <a:t>Sugestão</a:t>
            </a:r>
            <a:r>
              <a:rPr lang="pt-PT" sz="2200" dirty="0"/>
              <a:t>: </a:t>
            </a:r>
            <a:endParaRPr lang="en-US" sz="2200" dirty="0"/>
          </a:p>
          <a:p>
            <a:pPr algn="just"/>
            <a:r>
              <a:rPr lang="pt-PT" sz="2200" dirty="0"/>
              <a:t>Em alternativa, poderão ser usados excertos de </a:t>
            </a:r>
            <a:r>
              <a:rPr lang="pt-PT" sz="2200" i="1" dirty="0"/>
              <a:t>A Desobediente. Biografia de Maria Teresa Horta,</a:t>
            </a:r>
            <a:r>
              <a:rPr lang="pt-PT" sz="2200" dirty="0"/>
              <a:t> de Patrícia Reis, sobre os episódios referidos no vídeo (pp. 222-250).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3154FC9-DF08-1A83-04D1-557BEEF942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D4F0247-7C7D-7F25-320B-6CF9482DA5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20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46C40-A831-A5D9-E6CF-B14BD7A20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951" y="776377"/>
            <a:ext cx="10310004" cy="1627217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pt-PT" sz="2200" b="1" dirty="0">
                <a:solidFill>
                  <a:schemeClr val="accent2">
                    <a:lumMod val="75000"/>
                  </a:schemeClr>
                </a:solidFill>
              </a:rPr>
              <a:t>Aprendizagens essenciais| Oralidade e escrita</a:t>
            </a:r>
            <a:br>
              <a:rPr lang="pt-PT" sz="2000" b="1" dirty="0">
                <a:solidFill>
                  <a:srgbClr val="7D7B38"/>
                </a:solidFill>
              </a:rPr>
            </a:br>
            <a:r>
              <a:rPr lang="pt-PT" sz="2000" dirty="0"/>
              <a:t>Exprimir, com fundamentação, pontos de vista suscitados por leituras diversas.</a:t>
            </a:r>
            <a:br>
              <a:rPr lang="en-US" sz="2000" dirty="0"/>
            </a:br>
            <a:r>
              <a:rPr lang="pt-PT" sz="2000" dirty="0"/>
              <a:t>Contextualizar textos literários portugueses do século XX em função de grandes marcos históricos e culturais.</a:t>
            </a:r>
            <a:br>
              <a:rPr lang="en-US" sz="2000" dirty="0"/>
            </a:br>
            <a:r>
              <a:rPr lang="pt-PT" sz="2000" dirty="0"/>
              <a:t>Identificar marcas reveladoras das diferentes intenções comunicativas.</a:t>
            </a:r>
            <a:endParaRPr lang="en-US" sz="20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F98BE51-CA01-8EF1-3B2E-C59519DC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936" y="3019245"/>
            <a:ext cx="10515600" cy="2268748"/>
          </a:xfrm>
          <a:ln w="1905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sz="2200" b="1" dirty="0"/>
              <a:t>Guião de trabalho:</a:t>
            </a:r>
            <a:r>
              <a:rPr lang="pt-PT" sz="2200" dirty="0"/>
              <a:t> </a:t>
            </a:r>
            <a:endParaRPr lang="en-US" sz="2200" dirty="0"/>
          </a:p>
          <a:p>
            <a:pPr marL="457200" lvl="0" indent="-457200" algn="just">
              <a:buAutoNum type="arabicPeriod"/>
            </a:pPr>
            <a:r>
              <a:rPr lang="pt-PT" sz="2200" dirty="0"/>
              <a:t>Vê o vídeo sobre a obra </a:t>
            </a:r>
            <a:r>
              <a:rPr lang="pt-PT" sz="2200" i="1" dirty="0"/>
              <a:t>Novas Cartas Portuguesas</a:t>
            </a:r>
            <a:r>
              <a:rPr lang="pt-PT" sz="2200" dirty="0"/>
              <a:t>.</a:t>
            </a:r>
          </a:p>
          <a:p>
            <a:pPr marL="457200" lvl="0" indent="-457200" algn="just">
              <a:buAutoNum type="arabicPeriod"/>
            </a:pPr>
            <a:r>
              <a:rPr lang="pt-PT" sz="2200" dirty="0"/>
              <a:t>Durante o visionamento, faz registos (dúvidas, ideias mais relevantes) para poderes participar ativamente na troca de impressões que se seguirá.</a:t>
            </a:r>
            <a:endParaRPr lang="en-US" sz="2200" dirty="0"/>
          </a:p>
          <a:p>
            <a:pPr marL="457200" lvl="0" indent="-457200" algn="just">
              <a:buAutoNum type="arabicPeriod"/>
            </a:pPr>
            <a:r>
              <a:rPr lang="pt-PT" sz="2200" dirty="0"/>
              <a:t>Coloca oralmente as tuas dúvidas e expõe as ideias que consideraste mais relevantes.</a:t>
            </a:r>
            <a:endParaRPr lang="en-US" sz="22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08160CE-AFC9-24EF-55E8-ED6205180E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8F7FD56-3423-8FDE-3239-EB4B6DF20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504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7E8629-0093-C442-0DAB-11AEB3016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923" y="1108573"/>
            <a:ext cx="10575986" cy="789329"/>
          </a:xfrm>
        </p:spPr>
        <p:txBody>
          <a:bodyPr>
            <a:normAutofit/>
          </a:bodyPr>
          <a:lstStyle/>
          <a:p>
            <a:r>
              <a:rPr lang="pt-PT" sz="2400" b="1" dirty="0">
                <a:latin typeface="+mn-lt"/>
              </a:rPr>
              <a:t>Atividade 3: </a:t>
            </a:r>
            <a:r>
              <a:rPr lang="pt-PT" sz="2400" b="1" dirty="0">
                <a:solidFill>
                  <a:srgbClr val="0070C0"/>
                </a:solidFill>
                <a:latin typeface="+mn-lt"/>
              </a:rPr>
              <a:t>Que cartas são estas? 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90430C8-DF73-AD39-DFBF-0374B213E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23" y="1703884"/>
            <a:ext cx="10515600" cy="405426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pt-PT" sz="2600" dirty="0"/>
              <a:t>Com base numa seleção de textos das </a:t>
            </a:r>
            <a:r>
              <a:rPr lang="pt-PT" sz="2600" i="1" dirty="0"/>
              <a:t>Novas Cartas Portuguesas </a:t>
            </a:r>
            <a:r>
              <a:rPr lang="pt-PT" sz="2600" dirty="0"/>
              <a:t>(feita com o contributo dos alunos), em grupo, serão analisados conceitos pertinentes no âmbito da educação literária, tais como autoria, intertextualidade e género textual, entre outros. </a:t>
            </a:r>
            <a:endParaRPr lang="en-US" sz="2600" dirty="0"/>
          </a:p>
          <a:p>
            <a:pPr marL="0" indent="0">
              <a:lnSpc>
                <a:spcPct val="110000"/>
              </a:lnSpc>
              <a:buNone/>
            </a:pPr>
            <a:endParaRPr lang="pt-PT" sz="2600" u="sng" dirty="0"/>
          </a:p>
          <a:p>
            <a:pPr marL="0" indent="0">
              <a:lnSpc>
                <a:spcPct val="110000"/>
              </a:lnSpc>
              <a:buNone/>
            </a:pPr>
            <a:r>
              <a:rPr lang="pt-PT" sz="2600" u="sng" dirty="0"/>
              <a:t>Sugestões:</a:t>
            </a:r>
            <a:r>
              <a:rPr lang="pt-PT" sz="2600" dirty="0"/>
              <a:t> </a:t>
            </a:r>
            <a:endParaRPr lang="en-US" sz="2600" dirty="0"/>
          </a:p>
          <a:p>
            <a:pPr algn="just">
              <a:lnSpc>
                <a:spcPct val="110000"/>
              </a:lnSpc>
            </a:pPr>
            <a:r>
              <a:rPr lang="pt-PT" sz="2600" dirty="0"/>
              <a:t>Este </a:t>
            </a:r>
            <a:r>
              <a:rPr lang="pt-PT" sz="2600" i="1" dirty="0"/>
              <a:t>corpus</a:t>
            </a:r>
            <a:r>
              <a:rPr lang="pt-PT" sz="2600" dirty="0"/>
              <a:t> poderá também ser o ponto de partida para reflexões sobre temas de Cidadania e Desenvolvimento (Direitos Humanos, Igualdade de género, Instituições e participação democrática).</a:t>
            </a:r>
          </a:p>
          <a:p>
            <a:pPr algn="just">
              <a:lnSpc>
                <a:spcPct val="110000"/>
              </a:lnSpc>
            </a:pPr>
            <a:r>
              <a:rPr lang="pt-PT" sz="2600" dirty="0"/>
              <a:t>No âmbito da análise intertextual, é possível articular vários dos excertos apresentados com conteúdos programáticos (lírica trovadoresca, lírica camoniana, episódio de Inês de Castro, </a:t>
            </a:r>
            <a:r>
              <a:rPr lang="pt-PT" sz="2600" i="1" dirty="0"/>
              <a:t>Amor de Perdição</a:t>
            </a:r>
            <a:r>
              <a:rPr lang="pt-PT" sz="2600" dirty="0"/>
              <a:t>…).</a:t>
            </a:r>
          </a:p>
          <a:p>
            <a:pPr marL="0" lv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F1E10F0-CA1C-9F70-12AB-462E14651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582AF93-7EEA-DBFA-3A37-9BCD67400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099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20B6A4-B0FD-BF77-BE17-718AEA13F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9796"/>
            <a:ext cx="10186358" cy="1903623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PT" sz="2200" b="1" dirty="0">
                <a:solidFill>
                  <a:schemeClr val="accent2">
                    <a:lumMod val="75000"/>
                  </a:schemeClr>
                </a:solidFill>
              </a:rPr>
              <a:t>Aprendizagens essenciais | Educação Literária e oralidade</a:t>
            </a:r>
            <a:br>
              <a:rPr lang="en-US" sz="2200" dirty="0"/>
            </a:br>
            <a:r>
              <a:rPr lang="pt-PT" sz="2000" dirty="0"/>
              <a:t>Realizar leitura crítica e autónoma.</a:t>
            </a:r>
            <a:br>
              <a:rPr lang="en-US" sz="2000" dirty="0"/>
            </a:br>
            <a:r>
              <a:rPr lang="pt-PT" sz="2000" dirty="0"/>
              <a:t>Interpretar o texto, com especificação do sentido global e da intencionalidade comunicativa.</a:t>
            </a:r>
            <a:br>
              <a:rPr lang="en-US" sz="2000" dirty="0"/>
            </a:br>
            <a:r>
              <a:rPr lang="pt-PT" sz="2000" dirty="0"/>
              <a:t>Clarificar tema(s), subtemas, ideias principais, pontos de vista.</a:t>
            </a:r>
            <a:br>
              <a:rPr lang="en-US" sz="2000" dirty="0"/>
            </a:br>
            <a:r>
              <a:rPr lang="pt-PT" sz="2000" dirty="0"/>
              <a:t>Exprimir, com fundamentação, pontos de vista suscitados por leituras diversas.</a:t>
            </a:r>
            <a:br>
              <a:rPr lang="en-US" sz="2000" dirty="0"/>
            </a:br>
            <a:r>
              <a:rPr lang="pt-PT" sz="2000" dirty="0"/>
              <a:t>Reconhecer valores culturais, éticos e estéticos manifestados nos textos. </a:t>
            </a:r>
            <a:endParaRPr lang="en-US" sz="20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937B7D2-F18D-B85C-7D46-C59B01291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936" y="2803584"/>
            <a:ext cx="10515600" cy="32439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PT" sz="2200" b="1" dirty="0"/>
              <a:t>Guião de trabalho em grupo: </a:t>
            </a:r>
            <a:endParaRPr lang="en-US" sz="2200" dirty="0"/>
          </a:p>
          <a:p>
            <a:pPr marL="457200" lvl="0" indent="-457200" algn="just">
              <a:lnSpc>
                <a:spcPct val="100000"/>
              </a:lnSpc>
              <a:buAutoNum type="arabicPeriod"/>
            </a:pPr>
            <a:r>
              <a:rPr lang="pt-PT" sz="2200" dirty="0"/>
              <a:t>Leiam atentamente os textos da </a:t>
            </a:r>
            <a:r>
              <a:rPr lang="pt-PT" sz="2200" i="1" dirty="0"/>
              <a:t>Novas Cartas Portuguesas</a:t>
            </a:r>
            <a:r>
              <a:rPr lang="pt-PT" sz="2200" dirty="0"/>
              <a:t> e, relativamente a cada um, troquem impressões de forma a poderem responder às seguintes perguntas: De que género são os textos?; Quem é a autora e quem é a voz (sujeito poético, narrador, emissor…)?</a:t>
            </a:r>
            <a:r>
              <a:rPr lang="en-US" sz="2200" dirty="0"/>
              <a:t>; </a:t>
            </a:r>
            <a:r>
              <a:rPr lang="pt-PT" sz="2200" dirty="0"/>
              <a:t>Quais são os temas mais importantes dos textos?</a:t>
            </a:r>
            <a:r>
              <a:rPr lang="en-US" sz="2200" dirty="0"/>
              <a:t>; </a:t>
            </a:r>
            <a:r>
              <a:rPr lang="pt-PT" sz="2200" dirty="0"/>
              <a:t>Com que outros textos se relacionam?</a:t>
            </a:r>
            <a:r>
              <a:rPr lang="en-US" sz="2200" dirty="0"/>
              <a:t>; </a:t>
            </a:r>
            <a:r>
              <a:rPr lang="pt-PT" sz="2200" dirty="0"/>
              <a:t>Existe uma intenção crítica? Qual?</a:t>
            </a:r>
            <a:r>
              <a:rPr lang="en-US" sz="2200" dirty="0"/>
              <a:t>; </a:t>
            </a:r>
            <a:r>
              <a:rPr lang="pt-PT" sz="2200" dirty="0"/>
              <a:t>Ainda são atuais? Porquê?</a:t>
            </a:r>
          </a:p>
          <a:p>
            <a:pPr marL="457200" lvl="0" indent="-457200">
              <a:buAutoNum type="arabicPeriod"/>
            </a:pPr>
            <a:r>
              <a:rPr lang="pt-PT" sz="2200" dirty="0"/>
              <a:t>Preparem a leitura expressiva dos textos ou de excertos dos textos mais longos.</a:t>
            </a:r>
            <a:endParaRPr lang="en-US" sz="2200" dirty="0"/>
          </a:p>
          <a:p>
            <a:pPr marL="457200" lvl="0" indent="-457200">
              <a:buAutoNum type="arabicPeriod"/>
            </a:pPr>
            <a:r>
              <a:rPr lang="pt-PT" sz="2200" dirty="0"/>
              <a:t>Preparem um breve comentário sobre cada um dos textos analisados.</a:t>
            </a:r>
            <a:endParaRPr lang="en-US" sz="22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CDC9BE7-266D-12CD-C09A-508F57401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D6915701-FD04-29BA-022E-58FFA68BC3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54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C50B1-9482-E6C5-9C8F-FE511E40F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486"/>
            <a:ext cx="10515600" cy="724620"/>
          </a:xfrm>
        </p:spPr>
        <p:txBody>
          <a:bodyPr>
            <a:normAutofit fontScale="90000"/>
          </a:bodyPr>
          <a:lstStyle/>
          <a:p>
            <a:br>
              <a:rPr lang="pt-PT" sz="2400" b="1" dirty="0">
                <a:latin typeface="+mn-lt"/>
              </a:rPr>
            </a:br>
            <a:r>
              <a:rPr lang="pt-PT" sz="2700" b="1" dirty="0">
                <a:latin typeface="+mn-lt"/>
              </a:rPr>
              <a:t>Atividade 4: </a:t>
            </a:r>
            <a:r>
              <a:rPr lang="pt-PT" sz="2700" b="1" i="1" dirty="0">
                <a:solidFill>
                  <a:srgbClr val="0070C0"/>
                </a:solidFill>
                <a:latin typeface="+mn-lt"/>
              </a:rPr>
              <a:t>Maina Mendes</a:t>
            </a:r>
            <a:r>
              <a:rPr lang="pt-PT" sz="2700" b="1" dirty="0">
                <a:solidFill>
                  <a:srgbClr val="0070C0"/>
                </a:solidFill>
                <a:latin typeface="+mn-lt"/>
              </a:rPr>
              <a:t>: «(…) o direito ao absurdo dos demais e seu». 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BDC281F-7E31-4925-10C4-6141A08A1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512"/>
            <a:ext cx="10515600" cy="4883002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endParaRPr lang="pt-PT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pt-PT" sz="4600" dirty="0"/>
              <a:t>A partir de excertos selecionados de </a:t>
            </a:r>
            <a:r>
              <a:rPr lang="pt-PT" sz="4600" i="1" dirty="0"/>
              <a:t>Maina Mendes,</a:t>
            </a:r>
            <a:r>
              <a:rPr lang="pt-PT" sz="4600" dirty="0"/>
              <a:t> de Maria Velho da Costa, propõe-se aos alunos que leiam os textos, relacionando-os com a Arte do Absurdo (Dadaísmo).</a:t>
            </a:r>
            <a:endParaRPr lang="en-US" sz="46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pt-PT" sz="4600" u="sng" dirty="0"/>
              <a:t>Sugestões: </a:t>
            </a:r>
            <a:endParaRPr lang="en-US" sz="4600" dirty="0"/>
          </a:p>
          <a:p>
            <a:pPr algn="just">
              <a:lnSpc>
                <a:spcPct val="110000"/>
              </a:lnSpc>
            </a:pPr>
            <a:r>
              <a:rPr lang="pt-PT" sz="4600" dirty="0"/>
              <a:t>Os textos também podem ser relacionados com as obras «Possessão I-VII (2004)», de Paula Rego.</a:t>
            </a:r>
          </a:p>
          <a:p>
            <a:pPr algn="just">
              <a:lnSpc>
                <a:spcPct val="110000"/>
              </a:lnSpc>
            </a:pPr>
            <a:r>
              <a:rPr lang="pt-PT" sz="4600" dirty="0"/>
              <a:t>Alguns dos textos escolhidos permitem explorar temas de saúde mental e refletir sobre a incompreensão e os estereótipos associados tantas vezes a estas questões. </a:t>
            </a:r>
          </a:p>
          <a:p>
            <a:pPr algn="just">
              <a:lnSpc>
                <a:spcPct val="110000"/>
              </a:lnSpc>
            </a:pPr>
            <a:r>
              <a:rPr lang="pt-PT" sz="4600" dirty="0"/>
              <a:t>Em articulação com as aprendizagens essenciais, podemos relacionar alguns textos com um excerto da «</a:t>
            </a:r>
            <a:r>
              <a:rPr lang="pt-PT" sz="4600" dirty="0">
                <a:hlinkClick r:id="rId2"/>
              </a:rPr>
              <a:t>Carta a Adolfo Casais Monteiro», de Pessoa</a:t>
            </a:r>
            <a:r>
              <a:rPr lang="pt-PT" sz="4600" dirty="0"/>
              <a:t>: «Se eu fosse mulher — na mulher os fenómenos histéricos rompem em ataques e coisas parecidas — cada poema de Álvaro de Campos (o mais histericamente histérico de mim) seria um alarme para a vizinhança. Mas sou homem — e nos homens a histeria assume principalmente aspetos mentais; assim tudo acaba em silêncio e poesia...»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5748A92-8FFA-03E9-1A82-31CF7AD4CC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739" y="5965837"/>
            <a:ext cx="1764066" cy="77487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A3459C0-DCCC-19CD-9521-9082041DC7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6335" y="6464820"/>
            <a:ext cx="2047404" cy="2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4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2287</Words>
  <Application>Microsoft Office PowerPoint</Application>
  <PresentationFormat>Ecrã Panorâmico</PresentationFormat>
  <Paragraphs>101</Paragraphs>
  <Slides>16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Aprendizagens essenciais| Leitura e oralidade Relacionar características formais do texto poético com a construção do sentido. Reconhecer valores culturais, éticos e estéticos presentes nos textos. Produzir textos orais adequados à situação de comunicação, com correção e propriedade lexical.</vt:lpstr>
      <vt:lpstr>Atividade 2: As palavas são armas? «Se uma mulher incomoda muita gente…»</vt:lpstr>
      <vt:lpstr>Aprendizagens essenciais| Oralidade e escrita Exprimir, com fundamentação, pontos de vista suscitados por leituras diversas. Contextualizar textos literários portugueses do século XX em função de grandes marcos históricos e culturais. Identificar marcas reveladoras das diferentes intenções comunicativas.</vt:lpstr>
      <vt:lpstr>Atividade 3: Que cartas são estas?  </vt:lpstr>
      <vt:lpstr>Aprendizagens essenciais | Educação Literária e oralidade Realizar leitura crítica e autónoma. Interpretar o texto, com especificação do sentido global e da intencionalidade comunicativa. Clarificar tema(s), subtemas, ideias principais, pontos de vista. Exprimir, com fundamentação, pontos de vista suscitados por leituras diversas. Reconhecer valores culturais, éticos e estéticos manifestados nos textos. </vt:lpstr>
      <vt:lpstr> Atividade 4: Maina Mendes: «(…) o direito ao absurdo dos demais e seu».  </vt:lpstr>
      <vt:lpstr>Aprendizagens essenciais | Educação Literária e oralidade Realizar leitura crítica e autónoma. Interpretar o texto, com especificação do sentido global e da intencionalidade comunicativa. Clarificar tema(s), subtemas, ideias principais, pontos de vista. Exprimir, com fundamentação, pontos de vista suscitados por leituras diversas. Reconhecer valores culturais, éticos e estéticos manifestados nos textos. </vt:lpstr>
      <vt:lpstr>Atividade 5: Que farei com estas mãos?  </vt:lpstr>
      <vt:lpstr> Aprendizagens essenciais | Educação Literária e escrita Realizar leitura crítica e autónoma. Clarificar tema(s), subtemas, ideias principais, pontos de vista. Reconhecer valores culturais, éticos e estéticos manifestados nos textos.  Exprimir, com fundamentação, pontos de vista suscitados por leituras diversas. Planificar os textos a escrever, após pesquisa e seleção de informação relevante. Redigir com desenvoltura, consistência, adequação e correção os textos planificados. </vt:lpstr>
      <vt:lpstr>Atividade 6: Descobre as diferenças!  </vt:lpstr>
      <vt:lpstr>Aprendizagens essenciais | Educação Literária e Oralidade Realizar leitura crítica. Interpretar o texto, com especificação do sentido global e da intencionalidade comunicativa. Clarificar tema(s), subtemas, ideias principais, pontos de vista. Reconhecer valores culturais, éticos e estéticos manifestados nos textos.  Exprimir, com fundamentação, pontos de vista suscitados por leituras diversas.</vt:lpstr>
      <vt:lpstr>III. Considerações finais</vt:lpstr>
      <vt:lpstr>IV. Bibliografia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Liliana Eira;Paula Lopes</dc:creator>
  <cp:lastModifiedBy>Paula Cristina Pereira Lopes</cp:lastModifiedBy>
  <cp:revision>28</cp:revision>
  <dcterms:created xsi:type="dcterms:W3CDTF">2025-06-25T15:56:23Z</dcterms:created>
  <dcterms:modified xsi:type="dcterms:W3CDTF">2025-07-20T12:08:31Z</dcterms:modified>
</cp:coreProperties>
</file>