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84"/>
  </p:normalViewPr>
  <p:slideViewPr>
    <p:cSldViewPr snapToGrid="0">
      <p:cViewPr varScale="1">
        <p:scale>
          <a:sx n="114" d="100"/>
          <a:sy n="114" d="100"/>
        </p:scale>
        <p:origin x="5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grafia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 com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55DD5A-6C52-38BD-22B3-EFB2F89941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pt-PT" b="1" dirty="0"/>
              <a:t>Aprender +</a:t>
            </a:r>
            <a:r>
              <a:rPr lang="pt-PT" dirty="0"/>
              <a:t> </a:t>
            </a:r>
            <a:br>
              <a:rPr lang="pt-PT" dirty="0"/>
            </a:br>
            <a:r>
              <a:rPr lang="pt-PT" dirty="0"/>
              <a:t>       </a:t>
            </a:r>
            <a:r>
              <a:rPr lang="pt-PT" sz="3500" dirty="0"/>
              <a:t>Estratégias de Leitura e Escrita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38A303-D7FE-C250-2A41-003B7758C8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t-PT" sz="2500" dirty="0"/>
              <a:t>Formadora Maria Vitória de Sousa – APP</a:t>
            </a:r>
          </a:p>
          <a:p>
            <a:r>
              <a:rPr lang="pt-PT" sz="2500" dirty="0"/>
              <a:t>Formanda Andreia Filipa Rodrigues Matias  - EB de Almoster – Santarém – Turma 09T1 – 1º/2ºanos</a:t>
            </a:r>
          </a:p>
          <a:p>
            <a:endParaRPr lang="pt-PT" sz="2500" dirty="0"/>
          </a:p>
        </p:txBody>
      </p:sp>
    </p:spTree>
    <p:extLst>
      <p:ext uri="{BB962C8B-B14F-4D97-AF65-F5344CB8AC3E}">
        <p14:creationId xmlns:p14="http://schemas.microsoft.com/office/powerpoint/2010/main" val="717089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D9C6B4-0317-8340-7486-400AADF09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/>
              <a:t>Atividades aplicadas no âmbito da formação</a:t>
            </a:r>
            <a:br>
              <a:rPr lang="pt-PT" dirty="0"/>
            </a:br>
            <a:r>
              <a:rPr lang="pt-PT" sz="3900" b="1" dirty="0"/>
              <a:t>Aprender + Estratégias de Leitura e Escrita 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525F844-C621-6E74-BE13-066375C90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sz="2500" dirty="0"/>
              <a:t>Contextualização</a:t>
            </a:r>
          </a:p>
          <a:p>
            <a:pPr marL="0" indent="0">
              <a:buNone/>
            </a:pPr>
            <a:endParaRPr lang="pt-PT" sz="1500" dirty="0"/>
          </a:p>
          <a:p>
            <a:pPr algn="just">
              <a:buFontTx/>
              <a:buChar char="-"/>
            </a:pPr>
            <a:r>
              <a:rPr lang="pt-PT" sz="2500" dirty="0"/>
              <a:t>As atividades foram elaboradas com base nos temas e estratégias explorados durante a formação, nas sessões síncronas. </a:t>
            </a:r>
          </a:p>
          <a:p>
            <a:pPr marL="0" indent="0" algn="just">
              <a:buNone/>
            </a:pPr>
            <a:r>
              <a:rPr lang="pt-PT" sz="2500" dirty="0"/>
              <a:t>- As atividades foram aplicadas a alunos de 1º e 2º anos.</a:t>
            </a:r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04177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1E7AC1-D138-A655-087E-AC812547E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293" y="350873"/>
            <a:ext cx="9601196" cy="1303867"/>
          </a:xfrm>
        </p:spPr>
        <p:txBody>
          <a:bodyPr/>
          <a:lstStyle/>
          <a:p>
            <a:pPr algn="l"/>
            <a:r>
              <a:rPr lang="pt-PT" dirty="0"/>
              <a:t>Atividade 1 </a:t>
            </a:r>
            <a:r>
              <a:rPr lang="pt-PT" sz="3400" dirty="0"/>
              <a:t>(2ºano)</a:t>
            </a:r>
          </a:p>
        </p:txBody>
      </p:sp>
      <p:pic>
        <p:nvPicPr>
          <p:cNvPr id="5" name="Marcador de Posição de Conteúdo 4">
            <a:extLst>
              <a:ext uri="{FF2B5EF4-FFF2-40B4-BE49-F238E27FC236}">
                <a16:creationId xmlns:a16="http://schemas.microsoft.com/office/drawing/2014/main" id="{D11D32F2-1ACC-B21C-A217-4164193B6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686" y="1361575"/>
            <a:ext cx="4191037" cy="4545664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B3F3CC2-3A07-DDA6-6E7F-B723D7A185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10" r="7559"/>
          <a:stretch/>
        </p:blipFill>
        <p:spPr>
          <a:xfrm>
            <a:off x="4243935" y="4459876"/>
            <a:ext cx="1703110" cy="1902217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8B29EBA-3436-B4FA-B239-855563BEC11D}"/>
              </a:ext>
            </a:extLst>
          </p:cNvPr>
          <p:cNvSpPr txBox="1"/>
          <p:nvPr/>
        </p:nvSpPr>
        <p:spPr>
          <a:xfrm>
            <a:off x="5278517" y="1331574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Depois de leres o poema, sublinha a vermelho o que a Menina Gotinha de Água fazia aos meninos.</a:t>
            </a:r>
            <a:endParaRPr lang="pt-PT" dirty="0">
              <a:latin typeface="Garamond" panose="02020404030301010803" pitchFamily="18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918D4E8-E483-2BFE-8AFB-3894016BBF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10715" y="1720454"/>
            <a:ext cx="1453742" cy="2585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61F14B0-B287-9122-D35B-7FA46E6244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1"/>
          <a:stretch/>
        </p:blipFill>
        <p:spPr bwMode="auto">
          <a:xfrm rot="16200000">
            <a:off x="9572695" y="1634657"/>
            <a:ext cx="1453413" cy="27565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3579C82-DC84-B507-3D93-C805C669CA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10999" y="3391530"/>
            <a:ext cx="1453742" cy="2585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1F3DB317-E9E5-CF30-D67A-7512D3EAE8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572695" y="3391366"/>
            <a:ext cx="1453412" cy="25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4D81B96-6662-5E07-508D-C82CFA9FDD5D}"/>
              </a:ext>
            </a:extLst>
          </p:cNvPr>
          <p:cNvSpPr txBox="1"/>
          <p:nvPr/>
        </p:nvSpPr>
        <p:spPr>
          <a:xfrm>
            <a:off x="5378403" y="623688"/>
            <a:ext cx="46717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dirty="0">
                <a:latin typeface="Garamond" panose="02020404030301010803" pitchFamily="18" charset="0"/>
              </a:rPr>
              <a:t>Objetivos: Sublinhar informação essencial. </a:t>
            </a:r>
          </a:p>
          <a:p>
            <a:endParaRPr lang="pt-PT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675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5075F3-77B4-64F2-4302-D3CFD2641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408671"/>
            <a:ext cx="9601196" cy="1303867"/>
          </a:xfrm>
        </p:spPr>
        <p:txBody>
          <a:bodyPr>
            <a:normAutofit/>
          </a:bodyPr>
          <a:lstStyle/>
          <a:p>
            <a:pPr algn="l"/>
            <a:r>
              <a:rPr lang="pt-PT" dirty="0"/>
              <a:t>Atividade 2 (2ºano)</a:t>
            </a:r>
          </a:p>
        </p:txBody>
      </p:sp>
      <p:pic>
        <p:nvPicPr>
          <p:cNvPr id="10" name="Marcador de Posição de Conteúdo 9">
            <a:extLst>
              <a:ext uri="{FF2B5EF4-FFF2-40B4-BE49-F238E27FC236}">
                <a16:creationId xmlns:a16="http://schemas.microsoft.com/office/drawing/2014/main" id="{95B69D15-C964-8729-024F-E6AC6D561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4790" y="2470865"/>
            <a:ext cx="5571240" cy="3873374"/>
          </a:xfr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7A6F0F1-6604-BA9C-8260-0D9D389EE5DA}"/>
              </a:ext>
            </a:extLst>
          </p:cNvPr>
          <p:cNvSpPr txBox="1"/>
          <p:nvPr/>
        </p:nvSpPr>
        <p:spPr>
          <a:xfrm>
            <a:off x="1586060" y="1558650"/>
            <a:ext cx="609442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500" dirty="0">
                <a:latin typeface="Garamond" panose="02020404030301010803" pitchFamily="18" charset="0"/>
              </a:rPr>
              <a:t>Sublinhar para resumir.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80AD93A-F4D6-0DC8-5EE3-DC24EE146C64}"/>
              </a:ext>
            </a:extLst>
          </p:cNvPr>
          <p:cNvSpPr txBox="1"/>
          <p:nvPr/>
        </p:nvSpPr>
        <p:spPr>
          <a:xfrm>
            <a:off x="7757471" y="5365286"/>
            <a:ext cx="179109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500" dirty="0">
                <a:latin typeface="Garamond" panose="02020404030301010803" pitchFamily="18" charset="0"/>
              </a:rPr>
              <a:t>127 palavras.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B510649-C716-9952-925D-9D9B8F7C5EF6}"/>
              </a:ext>
            </a:extLst>
          </p:cNvPr>
          <p:cNvSpPr txBox="1"/>
          <p:nvPr/>
        </p:nvSpPr>
        <p:spPr>
          <a:xfrm>
            <a:off x="7466030" y="2677851"/>
            <a:ext cx="48210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dirty="0">
                <a:latin typeface="Garamond" panose="02020404030301010803" pitchFamily="18" charset="0"/>
              </a:rPr>
              <a:t>Objetivos:</a:t>
            </a:r>
          </a:p>
          <a:p>
            <a:endParaRPr lang="pt-PT" sz="2000" dirty="0">
              <a:latin typeface="Garamond" panose="02020404030301010803" pitchFamily="18" charset="0"/>
            </a:endParaRPr>
          </a:p>
          <a:p>
            <a:pPr marL="342900" indent="-342900">
              <a:buFontTx/>
              <a:buChar char="-"/>
            </a:pPr>
            <a:r>
              <a:rPr lang="pt-PT" sz="2000" dirty="0">
                <a:latin typeface="Garamond" panose="02020404030301010803" pitchFamily="18" charset="0"/>
              </a:rPr>
              <a:t>Identificar/selecionar a informação essencial sobre um tema.</a:t>
            </a:r>
          </a:p>
        </p:txBody>
      </p:sp>
    </p:spTree>
    <p:extLst>
      <p:ext uri="{BB962C8B-B14F-4D97-AF65-F5344CB8AC3E}">
        <p14:creationId xmlns:p14="http://schemas.microsoft.com/office/powerpoint/2010/main" val="1266047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6FDBBB-F761-D6EF-D955-1A769EB54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463658"/>
            <a:ext cx="9601196" cy="1303867"/>
          </a:xfrm>
        </p:spPr>
        <p:txBody>
          <a:bodyPr/>
          <a:lstStyle/>
          <a:p>
            <a:pPr algn="l"/>
            <a:r>
              <a:rPr lang="pt-PT" dirty="0"/>
              <a:t>Atividade 2 (continuação)</a:t>
            </a:r>
          </a:p>
        </p:txBody>
      </p:sp>
      <p:pic>
        <p:nvPicPr>
          <p:cNvPr id="5" name="Marcador de Posição de Conteúdo 4">
            <a:extLst>
              <a:ext uri="{FF2B5EF4-FFF2-40B4-BE49-F238E27FC236}">
                <a16:creationId xmlns:a16="http://schemas.microsoft.com/office/drawing/2014/main" id="{7E9B3729-1CE7-107D-D4D0-9B17FA67E0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024" y="2040903"/>
            <a:ext cx="5062975" cy="3640320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B2383DE-7631-BB51-E048-23D9D1296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373" y="2080133"/>
            <a:ext cx="5146828" cy="269773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1D0AC21-DBF5-339C-8F2E-70CB9A8F19B6}"/>
              </a:ext>
            </a:extLst>
          </p:cNvPr>
          <p:cNvSpPr txBox="1"/>
          <p:nvPr/>
        </p:nvSpPr>
        <p:spPr>
          <a:xfrm>
            <a:off x="9754787" y="4851947"/>
            <a:ext cx="194953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500" dirty="0">
                <a:latin typeface="Garamond" panose="02020404030301010803" pitchFamily="18" charset="0"/>
              </a:rPr>
              <a:t>78 palavras.</a:t>
            </a:r>
          </a:p>
        </p:txBody>
      </p:sp>
    </p:spTree>
    <p:extLst>
      <p:ext uri="{BB962C8B-B14F-4D97-AF65-F5344CB8AC3E}">
        <p14:creationId xmlns:p14="http://schemas.microsoft.com/office/powerpoint/2010/main" val="3124404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5EA3BB-EC87-8F70-AFDB-E849DC46B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000" y="256268"/>
            <a:ext cx="9601196" cy="1303867"/>
          </a:xfrm>
        </p:spPr>
        <p:txBody>
          <a:bodyPr/>
          <a:lstStyle/>
          <a:p>
            <a:pPr algn="l"/>
            <a:r>
              <a:rPr lang="pt-PT" dirty="0"/>
              <a:t>Atividade 3 (1ºano)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7B23A4B-5E8A-5C35-E5F5-06D9BCE43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6154" y="531159"/>
            <a:ext cx="4044098" cy="579568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9E4BDBD-E234-48A9-FD80-B3BB8E465887}"/>
              </a:ext>
            </a:extLst>
          </p:cNvPr>
          <p:cNvSpPr txBox="1"/>
          <p:nvPr/>
        </p:nvSpPr>
        <p:spPr>
          <a:xfrm>
            <a:off x="1274975" y="1935722"/>
            <a:ext cx="308020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500" dirty="0">
                <a:latin typeface="Garamond" panose="02020404030301010803" pitchFamily="18" charset="0"/>
              </a:rPr>
              <a:t>Saber sublinhar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A44BE88-B227-687E-0D06-6619E7421047}"/>
              </a:ext>
            </a:extLst>
          </p:cNvPr>
          <p:cNvSpPr txBox="1"/>
          <p:nvPr/>
        </p:nvSpPr>
        <p:spPr>
          <a:xfrm>
            <a:off x="1154000" y="2814009"/>
            <a:ext cx="48210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dirty="0">
                <a:latin typeface="Garamond" panose="02020404030301010803" pitchFamily="18" charset="0"/>
              </a:rPr>
              <a:t>Objetivos:</a:t>
            </a:r>
          </a:p>
          <a:p>
            <a:endParaRPr lang="pt-PT" sz="2000" dirty="0">
              <a:latin typeface="Garamond" panose="02020404030301010803" pitchFamily="18" charset="0"/>
            </a:endParaRPr>
          </a:p>
          <a:p>
            <a:pPr marL="342900" indent="-342900">
              <a:buFontTx/>
              <a:buChar char="-"/>
            </a:pPr>
            <a:r>
              <a:rPr lang="pt-PT" sz="2000" dirty="0">
                <a:latin typeface="Garamond" panose="02020404030301010803" pitchFamily="18" charset="0"/>
              </a:rPr>
              <a:t>Treinar a leitura;</a:t>
            </a:r>
          </a:p>
          <a:p>
            <a:pPr marL="342900" indent="-342900">
              <a:buFontTx/>
              <a:buChar char="-"/>
            </a:pPr>
            <a:endParaRPr lang="pt-PT" sz="2000" dirty="0">
              <a:latin typeface="Garamond" panose="02020404030301010803" pitchFamily="18" charset="0"/>
            </a:endParaRPr>
          </a:p>
          <a:p>
            <a:pPr marL="342900" indent="-342900">
              <a:buFontTx/>
              <a:buChar char="-"/>
            </a:pPr>
            <a:r>
              <a:rPr lang="pt-PT" sz="2000" dirty="0">
                <a:latin typeface="Garamond" panose="02020404030301010803" pitchFamily="18" charset="0"/>
              </a:rPr>
              <a:t>Identificar palavras com x;</a:t>
            </a:r>
          </a:p>
          <a:p>
            <a:pPr marL="342900" indent="-342900">
              <a:buFontTx/>
              <a:buChar char="-"/>
            </a:pPr>
            <a:endParaRPr lang="pt-PT" sz="2000" dirty="0">
              <a:latin typeface="Garamond" panose="02020404030301010803" pitchFamily="18" charset="0"/>
            </a:endParaRPr>
          </a:p>
          <a:p>
            <a:pPr marL="342900" indent="-342900">
              <a:buFontTx/>
              <a:buChar char="-"/>
            </a:pPr>
            <a:r>
              <a:rPr lang="pt-PT" sz="2000" dirty="0">
                <a:latin typeface="Garamond" panose="02020404030301010803" pitchFamily="18" charset="0"/>
              </a:rPr>
              <a:t>Sublinhar a informação essencial.</a:t>
            </a:r>
          </a:p>
        </p:txBody>
      </p:sp>
    </p:spTree>
    <p:extLst>
      <p:ext uri="{BB962C8B-B14F-4D97-AF65-F5344CB8AC3E}">
        <p14:creationId xmlns:p14="http://schemas.microsoft.com/office/powerpoint/2010/main" val="2338996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98B3DB0-D353-CF9B-5788-3049A52487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90460" y="495770"/>
            <a:ext cx="4341038" cy="586646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3C98081-41B9-D4A4-E1F4-D822DF9DB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545" y="514726"/>
            <a:ext cx="4203996" cy="584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17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3A5D03-6FB3-07CB-5D91-DBF51725D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30814"/>
            <a:ext cx="9601196" cy="1303867"/>
          </a:xfrm>
        </p:spPr>
        <p:txBody>
          <a:bodyPr/>
          <a:lstStyle/>
          <a:p>
            <a:r>
              <a:rPr lang="pt-PT" dirty="0"/>
              <a:t>Conclusão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66A76CC-A384-7872-562B-563C939A93BC}"/>
              </a:ext>
            </a:extLst>
          </p:cNvPr>
          <p:cNvSpPr txBox="1"/>
          <p:nvPr/>
        </p:nvSpPr>
        <p:spPr>
          <a:xfrm>
            <a:off x="1436804" y="2736392"/>
            <a:ext cx="931839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PT" sz="2000" dirty="0">
                <a:latin typeface="Garamond" panose="02020404030301010803" pitchFamily="18" charset="0"/>
              </a:rPr>
              <a:t>	As atividades implementadas permitiram aos alunos treinar a leitura e selecionar a informação essencial para responder ao que é pedido, facilitando também a escrita. As atividades 1 e 3 foram realizadas individualmente e a atividade 2 foi realizada em grupo. </a:t>
            </a:r>
          </a:p>
          <a:p>
            <a:pPr algn="just"/>
            <a:r>
              <a:rPr lang="pt-PT" sz="2000" dirty="0">
                <a:latin typeface="Garamond" panose="02020404030301010803" pitchFamily="18" charset="0"/>
              </a:rPr>
              <a:t>	Os alunos estiveram empenhados na realização das atividades e foi possível identificar os alunos que já leem bem e compreendem o que lhes é pedido e também que estas  estratégias são facilitadoras  de aprendizagem para os alunos com mais dificuldades.</a:t>
            </a:r>
          </a:p>
          <a:p>
            <a:pPr algn="just"/>
            <a:r>
              <a:rPr lang="pt-PT" sz="2000" dirty="0">
                <a:latin typeface="Garamond" panose="02020404030301010803" pitchFamily="18" charset="0"/>
              </a:rPr>
              <a:t>	 Desta forma, estas estratégias são importantes serem aplicadas logo nos primeiros anos de escolaridade, pois são bastante benéficas para os alunos com mais dificuldades.</a:t>
            </a:r>
          </a:p>
        </p:txBody>
      </p:sp>
    </p:spTree>
    <p:extLst>
      <p:ext uri="{BB962C8B-B14F-4D97-AF65-F5344CB8AC3E}">
        <p14:creationId xmlns:p14="http://schemas.microsoft.com/office/powerpoint/2010/main" val="36700757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â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295</TotalTime>
  <Words>285</Words>
  <Application>Microsoft Macintosh PowerPoint</Application>
  <PresentationFormat>Ecrã Panorâmico</PresentationFormat>
  <Paragraphs>32</Paragraphs>
  <Slides>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Orgânico</vt:lpstr>
      <vt:lpstr>Aprender +         Estratégias de Leitura e Escrita </vt:lpstr>
      <vt:lpstr>Atividades aplicadas no âmbito da formação Aprender + Estratégias de Leitura e Escrita </vt:lpstr>
      <vt:lpstr>Atividade 1 (2ºano)</vt:lpstr>
      <vt:lpstr>Atividade 2 (2ºano)</vt:lpstr>
      <vt:lpstr>Atividade 2 (continuação)</vt:lpstr>
      <vt:lpstr>Atividade 3 (1ºano)</vt:lpstr>
      <vt:lpstr>Apresentação do PowerPoint</vt:lpstr>
      <vt:lpstr>Conclusão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DUARTE ALFREDO</dc:creator>
  <cp:lastModifiedBy>Maria Sousa</cp:lastModifiedBy>
  <cp:revision>6</cp:revision>
  <dcterms:created xsi:type="dcterms:W3CDTF">2025-05-20T22:03:22Z</dcterms:created>
  <dcterms:modified xsi:type="dcterms:W3CDTF">2026-01-23T16:43:24Z</dcterms:modified>
</cp:coreProperties>
</file>