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488" r:id="rId2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lomena Viegas" initials="FV" lastIdx="1" clrIdx="0">
    <p:extLst>
      <p:ext uri="{19B8F6BF-5375-455C-9EA6-DF929625EA0E}">
        <p15:presenceInfo xmlns:p15="http://schemas.microsoft.com/office/powerpoint/2012/main" userId="059ed02ba9f591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076"/>
    <a:srgbClr val="507470"/>
    <a:srgbClr val="AEAFE4"/>
    <a:srgbClr val="F3F3FB"/>
    <a:srgbClr val="4A7059"/>
    <a:srgbClr val="666632"/>
    <a:srgbClr val="B5B6E6"/>
    <a:srgbClr val="CCC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1" autoAdjust="0"/>
    <p:restoredTop sz="96173" autoAdjust="0"/>
  </p:normalViewPr>
  <p:slideViewPr>
    <p:cSldViewPr showGuides="1">
      <p:cViewPr>
        <p:scale>
          <a:sx n="118" d="100"/>
          <a:sy n="118" d="100"/>
        </p:scale>
        <p:origin x="-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70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440BC-6F64-434C-93BE-964B4819733E}" type="datetimeFigureOut">
              <a:rPr lang="pt-PT" smtClean="0"/>
              <a:t>28/03/2025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A655B-5EDE-4FA6-A649-BBB7C6F10D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104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o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8C1B202B-28CD-4948-9DFB-C892E26C51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527"/>
            <a:ext cx="9132583" cy="315835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6A236EC7-CAD4-4FBB-9429-E994399F7E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99" y="2018776"/>
            <a:ext cx="1018141" cy="1700103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FB610021-3B8D-403F-85CF-808D0A6F44F6}"/>
              </a:ext>
            </a:extLst>
          </p:cNvPr>
          <p:cNvSpPr/>
          <p:nvPr userDrawn="1"/>
        </p:nvSpPr>
        <p:spPr>
          <a:xfrm>
            <a:off x="2859062" y="3286776"/>
            <a:ext cx="4789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pt-PT" sz="2400" b="0" i="0" dirty="0">
                <a:solidFill>
                  <a:srgbClr val="C00000"/>
                </a:solidFill>
                <a:effectLst/>
                <a:latin typeface="Philosopher"/>
              </a:rPr>
              <a:t>LEITURA, LITERATURA e GRAMÁTICA</a:t>
            </a:r>
            <a:r>
              <a:rPr lang="pt-PT" sz="2400" b="1" i="0" dirty="0">
                <a:solidFill>
                  <a:srgbClr val="C00000"/>
                </a:solidFill>
                <a:effectLst/>
                <a:latin typeface="Philosopher"/>
              </a:rPr>
              <a:t> </a:t>
            </a:r>
            <a:endParaRPr lang="pt-PT" sz="2400" b="0" i="0" dirty="0">
              <a:solidFill>
                <a:srgbClr val="C00000"/>
              </a:solidFill>
              <a:effectLst/>
              <a:latin typeface="Philosopher"/>
            </a:endParaRPr>
          </a:p>
        </p:txBody>
      </p:sp>
    </p:spTree>
    <p:extLst>
      <p:ext uri="{BB962C8B-B14F-4D97-AF65-F5344CB8AC3E}">
        <p14:creationId xmlns:p14="http://schemas.microsoft.com/office/powerpoint/2010/main" val="385622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5525" y="541892"/>
            <a:ext cx="8672946" cy="533400"/>
          </a:xfrm>
        </p:spPr>
        <p:txBody>
          <a:bodyPr>
            <a:norm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 sz="2400" smtClean="0">
                <a:effectLst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5" y="1075292"/>
            <a:ext cx="8672945" cy="5283118"/>
          </a:xfr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7252741" y="6450899"/>
            <a:ext cx="1655729" cy="27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200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março - 2025</a:t>
            </a:r>
            <a:endParaRPr lang="pt-PT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710417" y="122417"/>
            <a:ext cx="772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18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Aprendizagens Essenciais de Português nos ensinos Básico e Secundário</a:t>
            </a:r>
            <a:endParaRPr lang="pt-PT" sz="1800" b="1" dirty="0">
              <a:solidFill>
                <a:schemeClr val="bg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D75BB240-DE26-433B-B255-B5A63D07994F}"/>
              </a:ext>
            </a:extLst>
          </p:cNvPr>
          <p:cNvSpPr txBox="1"/>
          <p:nvPr userDrawn="1"/>
        </p:nvSpPr>
        <p:spPr>
          <a:xfrm>
            <a:off x="117987" y="6489830"/>
            <a:ext cx="2757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   IV Jornadas Pedagógicas APP - Paredes </a:t>
            </a:r>
          </a:p>
        </p:txBody>
      </p:sp>
    </p:spTree>
    <p:extLst>
      <p:ext uri="{BB962C8B-B14F-4D97-AF65-F5344CB8AC3E}">
        <p14:creationId xmlns:p14="http://schemas.microsoft.com/office/powerpoint/2010/main" val="844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37A7F-CDE7-4C4B-AAB2-7A7E427E069E}" type="datetimeFigureOut">
              <a:rPr lang="pt-PT" smtClean="0"/>
              <a:pPr/>
              <a:t>28/03/2025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D7B7-B982-42AE-B86D-1541088D53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874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E744D9DB-1C86-4CD0-A2D4-FBED5CB0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58" y="0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493352A0-47E4-4878-8381-1346690D4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41632"/>
              </p:ext>
            </p:extLst>
          </p:nvPr>
        </p:nvGraphicFramePr>
        <p:xfrm>
          <a:off x="225472" y="404665"/>
          <a:ext cx="8649123" cy="554964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06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83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983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88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78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929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Calibri" panose="020F0502020204030204" pitchFamily="34" charset="0"/>
                          <a:ea typeface="Cambria"/>
                          <a:cs typeface="Calibri" panose="020F0502020204030204" pitchFamily="34" charset="0"/>
                        </a:rPr>
                        <a:t>Criação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mbria"/>
                        <a:cs typeface="Calibri" panose="020F0502020204030204" pitchFamily="34" charset="0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None/>
                      </a:pPr>
                      <a:r>
                        <a:rPr lang="pt-PT" sz="10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(1) Ato ou efeito de criar;</a:t>
                      </a:r>
                      <a:r>
                        <a:rPr lang="pt-PT" sz="1000" baseline="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ato de fazer nascer do nada</a:t>
                      </a:r>
                      <a:endParaRPr lang="pt-PT" sz="1000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None/>
                      </a:pPr>
                      <a:r>
                        <a:rPr lang="pt-PT" sz="10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pt-PT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2) </a:t>
                      </a:r>
                      <a:r>
                        <a:rPr lang="pt-PT" sz="10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Ação</a:t>
                      </a:r>
                      <a:r>
                        <a:rPr lang="pt-PT" sz="1000" baseline="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de planear e produzir algo; conceção; invenção</a:t>
                      </a:r>
                      <a:endParaRPr lang="pt-PT" sz="1000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None/>
                      </a:pPr>
                      <a:r>
                        <a:rPr lang="pt-PT" sz="10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(3</a:t>
                      </a:r>
                      <a:r>
                        <a:rPr lang="pt-PT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) </a:t>
                      </a:r>
                      <a:r>
                        <a:rPr lang="pt-PT" sz="10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Capacidade</a:t>
                      </a:r>
                      <a:r>
                        <a:rPr lang="pt-PT" sz="1000" baseline="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de produção e originalidade inventiva; criatividade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None/>
                      </a:pPr>
                      <a:r>
                        <a:rPr lang="pt-PT" sz="10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(4) Estabelecimento; fundação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None/>
                      </a:pPr>
                      <a:r>
                        <a:rPr lang="pt-PT" sz="10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(5) O que é criado;</a:t>
                      </a:r>
                      <a:r>
                        <a:rPr lang="pt-PT" sz="1000" baseline="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obra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None/>
                      </a:pPr>
                      <a:r>
                        <a:rPr lang="pt-PT" sz="10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(6) </a:t>
                      </a:r>
                      <a:r>
                        <a:rPr lang="pt-PT" sz="1000" baseline="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Interpretação original de um papel dramático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None/>
                      </a:pPr>
                      <a:r>
                        <a:rPr lang="pt-PT" sz="10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(7)</a:t>
                      </a:r>
                      <a:r>
                        <a:rPr lang="pt-PT" sz="1000" baseline="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Processo pelo qual se educa e orienta o crescimento de uma criança; educação</a:t>
                      </a: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Ex:</a:t>
                      </a:r>
                      <a:r>
                        <a:rPr lang="pt-PT" sz="1000" i="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 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arenBoth"/>
                      </a:pPr>
                      <a:r>
                        <a:rPr lang="pt-PT" sz="1000" i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A</a:t>
                      </a:r>
                      <a:r>
                        <a:rPr lang="pt-PT" sz="1000" i="1" baseline="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 arte da </a:t>
                      </a:r>
                      <a:r>
                        <a:rPr lang="pt-PT" sz="1000" b="1" i="1" baseline="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criação</a:t>
                      </a:r>
                      <a:r>
                        <a:rPr lang="pt-PT" sz="1000" i="1" baseline="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 exige tanto habilidade quanto inspiração.</a:t>
                      </a:r>
                      <a:endParaRPr lang="pt-PT" sz="1000" i="1" baseline="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arenBoth"/>
                      </a:pPr>
                      <a:r>
                        <a:rPr lang="pt-PT" sz="1000" i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A</a:t>
                      </a:r>
                      <a:r>
                        <a:rPr lang="pt-PT" sz="1000" b="1" i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 criação </a:t>
                      </a:r>
                      <a:r>
                        <a:rPr lang="pt-PT" sz="1000" i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de uma composição original exige tanto técnica quanto</a:t>
                      </a:r>
                      <a:r>
                        <a:rPr lang="pt-PT" sz="1000" i="1" baseline="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 inspiração.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arenBoth"/>
                      </a:pPr>
                      <a:r>
                        <a:rPr lang="pt-PT" sz="1000" i="1" baseline="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O exercício de </a:t>
                      </a:r>
                      <a:r>
                        <a:rPr lang="pt-PT" sz="1000" b="1" i="1" baseline="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criação</a:t>
                      </a:r>
                      <a:r>
                        <a:rPr lang="pt-PT" sz="1000" i="1" baseline="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 literária ajuda os estudantes a aprimorarem as suas habilidades de escrita.</a:t>
                      </a:r>
                      <a:endParaRPr lang="pt-PT" sz="1000" i="1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000" dirty="0" smtClean="0"/>
                        <a:t>Escrever textos de géneros variados, adequados a finalidades como narrar e informar, em diferentes suportes.</a:t>
                      </a:r>
                    </a:p>
                    <a:p>
                      <a:pPr algn="just"/>
                      <a:endParaRPr lang="pt-PT" sz="1000" dirty="0" smtClean="0"/>
                    </a:p>
                    <a:p>
                      <a:pPr algn="just"/>
                      <a:r>
                        <a:rPr lang="pt-PT" sz="1000" dirty="0" smtClean="0"/>
                        <a:t>Ex: Criação/produção de discursos preparados para apresentação a público restrito (à turma, a colegas de outras turmas) com diferentes finalidades:</a:t>
                      </a:r>
                      <a:r>
                        <a:rPr lang="pt-PT" sz="1000" baseline="0" dirty="0" smtClean="0"/>
                        <a:t> </a:t>
                      </a:r>
                      <a:r>
                        <a:rPr lang="pt-PT" sz="1000" dirty="0" smtClean="0"/>
                        <a:t>narrar situações imaginadas como forma de desenvolver e explorar a imaginação, a expressão linguística e a competência comunicativa;</a:t>
                      </a:r>
                      <a:r>
                        <a:rPr lang="pt-PT" sz="1000" baseline="0" dirty="0" smtClean="0"/>
                        <a:t> </a:t>
                      </a:r>
                      <a:r>
                        <a:rPr lang="pt-PT" sz="1000" dirty="0" smtClean="0"/>
                        <a:t>expor trabalhos simples relacionados com temas disciplinares e interdisciplinares, realizados com o apoio do professor ou em grupo; avaliação de discursos tendo em conta a adequação à situação de comunicação.</a:t>
                      </a:r>
                      <a:endParaRPr lang="pt-PT" sz="1000" b="0" i="0" u="none" strike="noStrike" kern="1200" baseline="0" dirty="0" smtClean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just"/>
                      <a:r>
                        <a:rPr lang="pt-PT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Português- 4.º ano, p. 6)</a:t>
                      </a:r>
                    </a:p>
                    <a:p>
                      <a:pPr algn="just"/>
                      <a:endParaRPr lang="pt-PT" sz="1000" b="0" i="0" u="none" strike="noStrike" kern="1200" baseline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just"/>
                      <a:r>
                        <a:rPr lang="pt-PT" sz="1000" b="0" i="0" u="none" strike="noStrike" kern="12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 </a:t>
                      </a:r>
                      <a:r>
                        <a:rPr lang="pt-PT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pt-PT" sz="1000" dirty="0" smtClean="0">
                          <a:solidFill>
                            <a:schemeClr val="tx1"/>
                          </a:solidFill>
                        </a:rPr>
                        <a:t>riação de experiências de leitura (por exemplo, na biblioteca escolar) que impliquem:</a:t>
                      </a:r>
                      <a:r>
                        <a:rPr lang="pt-PT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PT" sz="1000" dirty="0" smtClean="0">
                          <a:solidFill>
                            <a:schemeClr val="tx1"/>
                          </a:solidFill>
                        </a:rPr>
                        <a:t>ler e ouvir ler; dramatizar, recitar, recontar, recriar, ilustrar; </a:t>
                      </a:r>
                    </a:p>
                    <a:p>
                      <a:pPr algn="just"/>
                      <a:r>
                        <a:rPr lang="pt-PT" sz="1000" dirty="0" smtClean="0">
                          <a:solidFill>
                            <a:schemeClr val="tx1"/>
                          </a:solidFill>
                        </a:rPr>
                        <a:t>exprimir reações subjetivas de leitor; </a:t>
                      </a:r>
                    </a:p>
                    <a:p>
                      <a:pPr algn="just"/>
                      <a:r>
                        <a:rPr lang="pt-PT" sz="1000" dirty="0" smtClean="0">
                          <a:solidFill>
                            <a:schemeClr val="tx1"/>
                          </a:solidFill>
                        </a:rPr>
                        <a:t>avaliar situações, comportamentos, modos de dizer, ilustrações, entre outras dimensões. </a:t>
                      </a:r>
                      <a:endParaRPr lang="pt-PT" sz="1000" b="0" i="0" u="none" strike="noStrike" kern="1200" baseline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just"/>
                      <a:r>
                        <a:rPr lang="pt-PT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</a:t>
                      </a:r>
                      <a:r>
                        <a:rPr lang="pt-PT" sz="1000" b="0" i="0" u="none" strike="noStrike" kern="12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AE Português- </a:t>
                      </a:r>
                      <a:r>
                        <a:rPr lang="pt-PT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4.º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ano, </a:t>
                      </a:r>
                      <a:r>
                        <a:rPr lang="pt-PT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p.10)</a:t>
                      </a:r>
                      <a:endParaRPr lang="pt-PT" sz="1000" b="0" i="0" u="none" strike="noStrike" kern="1200" baseline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Criar, sozinho ou em grupo, ambientes sonoros, pequenas peças musicais, ligadas ao quotidiano e ao imaginário, utilizando diferentes fontes sonoras.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Ex: Promover estratégias que envolvam: a organização de atividades artístico-musicais onde se possam revelar conhecimentos, capacidades e atitudes; experiências sonoras e musicais que estimulem a apreciação e fruição de diferentes contextos culturais;</a:t>
                      </a:r>
                      <a:r>
                        <a:rPr lang="pt-PT" sz="1000" baseline="0" dirty="0" smtClean="0"/>
                        <a:t> </a:t>
                      </a:r>
                      <a:r>
                        <a:rPr lang="pt-PT" sz="1000" dirty="0" smtClean="0"/>
                        <a:t>a memorização e a mobilização do conhecimento em novas situações; a reflexão crítica sobre o que foi feito, justificando os seus comentários.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dirty="0" smtClean="0"/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Promover estratégias que envolvam por parte do aluno: a imaginação de soluções diversificadas para a criação de novos ambientes sonoros/musicais;</a:t>
                      </a:r>
                      <a:r>
                        <a:rPr lang="pt-PT" sz="1000" baseline="0" dirty="0" smtClean="0"/>
                        <a:t> </a:t>
                      </a:r>
                      <a:r>
                        <a:rPr lang="pt-PT" sz="1000" dirty="0" smtClean="0"/>
                        <a:t>o desenvolvimento do pensamento crítico, face à qualidade da sua própria produção musical e à do meio que o rodeia.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Música- 1CEB, p. 7)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1115616" y="6021288"/>
            <a:ext cx="7342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buClr>
                <a:srgbClr val="C00000"/>
              </a:buClr>
              <a:defRPr/>
            </a:pPr>
            <a:r>
              <a:rPr lang="pt-PT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Fontes: </a:t>
            </a:r>
            <a:r>
              <a:rPr lang="pt-PT" sz="1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Infopédia; </a:t>
            </a:r>
            <a:r>
              <a:rPr lang="pt-PT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Aprendizagens Essenciais de </a:t>
            </a:r>
            <a:r>
              <a:rPr lang="pt-PT" sz="1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Português e de Música  1.º CEB, julho de 2018</a:t>
            </a:r>
            <a:endParaRPr lang="pt-PT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24395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461</Words>
  <Application>Microsoft Office PowerPoint</Application>
  <PresentationFormat>Apresentação na tela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Philosopher</vt:lpstr>
      <vt:lpstr>Times New Roman</vt:lpstr>
      <vt:lpstr>Blank</vt:lpstr>
      <vt:lpstr>Léxico em contexto: um glossário interdisciplinar com Português e Música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Filomena Viegas</dc:creator>
  <cp:lastModifiedBy>Conta da Microsoft</cp:lastModifiedBy>
  <cp:revision>37</cp:revision>
  <dcterms:created xsi:type="dcterms:W3CDTF">2021-01-19T17:09:20Z</dcterms:created>
  <dcterms:modified xsi:type="dcterms:W3CDTF">2025-03-28T22:38:29Z</dcterms:modified>
</cp:coreProperties>
</file>