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888" y="-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FB00DE0-97AA-4513-90F1-0A5EF604BF65}" type="datetimeFigureOut">
              <a:rPr lang="pt-PT" smtClean="0"/>
              <a:t>03/04/2025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7E80C6C-46CF-4558-BC81-1F5D1266BB7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92042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00DE0-97AA-4513-90F1-0A5EF604BF65}" type="datetimeFigureOut">
              <a:rPr lang="pt-PT" smtClean="0"/>
              <a:t>03/04/2025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0C6C-46CF-4558-BC81-1F5D1266BB7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1383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00DE0-97AA-4513-90F1-0A5EF604BF65}" type="datetimeFigureOut">
              <a:rPr lang="pt-PT" smtClean="0"/>
              <a:t>03/04/2025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0C6C-46CF-4558-BC81-1F5D1266BB7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09609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00DE0-97AA-4513-90F1-0A5EF604BF65}" type="datetimeFigureOut">
              <a:rPr lang="pt-PT" smtClean="0"/>
              <a:t>03/04/2025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0C6C-46CF-4558-BC81-1F5D1266BB7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83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00DE0-97AA-4513-90F1-0A5EF604BF65}" type="datetimeFigureOut">
              <a:rPr lang="pt-PT" smtClean="0"/>
              <a:t>03/04/2025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0C6C-46CF-4558-BC81-1F5D1266BB7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6327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00DE0-97AA-4513-90F1-0A5EF604BF65}" type="datetimeFigureOut">
              <a:rPr lang="pt-PT" smtClean="0"/>
              <a:t>03/04/2025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0C6C-46CF-4558-BC81-1F5D1266BB7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2767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00DE0-97AA-4513-90F1-0A5EF604BF65}" type="datetimeFigureOut">
              <a:rPr lang="pt-PT" smtClean="0"/>
              <a:t>03/04/2025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0C6C-46CF-4558-BC81-1F5D1266BB7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88735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00DE0-97AA-4513-90F1-0A5EF604BF65}" type="datetimeFigureOut">
              <a:rPr lang="pt-PT" smtClean="0"/>
              <a:t>03/04/2025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0C6C-46CF-4558-BC81-1F5D1266BB7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69897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00DE0-97AA-4513-90F1-0A5EF604BF65}" type="datetimeFigureOut">
              <a:rPr lang="pt-PT" smtClean="0"/>
              <a:t>03/04/2025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0C6C-46CF-4558-BC81-1F5D1266BB7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38126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00DE0-97AA-4513-90F1-0A5EF604BF65}" type="datetimeFigureOut">
              <a:rPr lang="pt-PT" smtClean="0"/>
              <a:t>03/04/2025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07E80C6C-46CF-4558-BC81-1F5D1266BB7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26543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FB00DE0-97AA-4513-90F1-0A5EF604BF65}" type="datetimeFigureOut">
              <a:rPr lang="pt-PT" smtClean="0"/>
              <a:t>03/04/2025</a:t>
            </a:fld>
            <a:endParaRPr lang="pt-PT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pt-PT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7E80C6C-46CF-4558-BC81-1F5D1266BB7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250613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FB00DE0-97AA-4513-90F1-0A5EF604BF65}" type="datetimeFigureOut">
              <a:rPr lang="pt-PT" smtClean="0"/>
              <a:t>03/04/2025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07E80C6C-46CF-4558-BC81-1F5D1266BB7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6675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4FB601-3673-A3CC-E138-6CBF3DD0E9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475" y="22335"/>
            <a:ext cx="11119945" cy="644415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pt-PT" sz="2400" dirty="0">
                <a:latin typeface="Verdana" panose="020B0604030504040204" pitchFamily="34" charset="0"/>
                <a:ea typeface="Verdana" panose="020B0604030504040204" pitchFamily="34" charset="0"/>
              </a:rPr>
              <a:t>Léxico em contexto: Glossário Interdisciplinar para Português e Música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B761685D-6452-4507-7B7D-1E0123E7D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922717"/>
              </p:ext>
            </p:extLst>
          </p:nvPr>
        </p:nvGraphicFramePr>
        <p:xfrm>
          <a:off x="483475" y="600076"/>
          <a:ext cx="11119945" cy="5562600"/>
        </p:xfrm>
        <a:graphic>
          <a:graphicData uri="http://schemas.openxmlformats.org/drawingml/2006/table">
            <a:tbl>
              <a:tblPr/>
              <a:tblGrid>
                <a:gridCol w="1093327">
                  <a:extLst>
                    <a:ext uri="{9D8B030D-6E8A-4147-A177-3AD203B41FA5}">
                      <a16:colId xmlns:a16="http://schemas.microsoft.com/office/drawing/2014/main" val="2606504285"/>
                    </a:ext>
                  </a:extLst>
                </a:gridCol>
                <a:gridCol w="3342206">
                  <a:extLst>
                    <a:ext uri="{9D8B030D-6E8A-4147-A177-3AD203B41FA5}">
                      <a16:colId xmlns:a16="http://schemas.microsoft.com/office/drawing/2014/main" val="3310214109"/>
                    </a:ext>
                  </a:extLst>
                </a:gridCol>
                <a:gridCol w="3342206">
                  <a:extLst>
                    <a:ext uri="{9D8B030D-6E8A-4147-A177-3AD203B41FA5}">
                      <a16:colId xmlns:a16="http://schemas.microsoft.com/office/drawing/2014/main" val="2080302225"/>
                    </a:ext>
                  </a:extLst>
                </a:gridCol>
                <a:gridCol w="3342206">
                  <a:extLst>
                    <a:ext uri="{9D8B030D-6E8A-4147-A177-3AD203B41FA5}">
                      <a16:colId xmlns:a16="http://schemas.microsoft.com/office/drawing/2014/main" val="3310354478"/>
                    </a:ext>
                  </a:extLst>
                </a:gridCol>
              </a:tblGrid>
              <a:tr h="16629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Significado das Palavras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255012"/>
                  </a:ext>
                </a:extLst>
              </a:tr>
              <a:tr h="1662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Palavras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Conceitos na linguagem corrente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Conceitos especializados</a:t>
                      </a:r>
                    </a:p>
                  </a:txBody>
                  <a:tcPr marL="6096" marR="6096" marT="60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6025702"/>
                  </a:ext>
                </a:extLst>
              </a:tr>
              <a:tr h="166299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 Português</a:t>
                      </a:r>
                    </a:p>
                  </a:txBody>
                  <a:tcPr marL="6096" marR="6096" marT="60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 Música</a:t>
                      </a:r>
                    </a:p>
                  </a:txBody>
                  <a:tcPr marL="6096" marR="6096" marT="60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54761"/>
                  </a:ext>
                </a:extLst>
              </a:tr>
              <a:tr h="2412789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Melodia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(1) Sucessão das notas musicais;                             (2) Discurso ou forma de falar harmoniosa e cativante;                                                                    (3) Uso metafórico para descrever um movimento fluído e bonito.                                               Exemplos:                                                                  (1) A melodia desta música é muito linda.                                                                 (2) A melodia das tuas palavras encantou a plateia;                                     (3) O rio desce a montanha como uma melodia suave.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 "voz" de uma composição. O elemento memorável reconhecido ao ouvido. A naturalidade do falar, exprimir e transmitir.                                       Exemplo: A leitura de um texto e/ou mensagem que encante o aluno de forma a que o mantenha focado e concentrado nas emoções sentidas pela maneira como são proferidas as palavras.</a:t>
                      </a:r>
                    </a:p>
                  </a:txBody>
                  <a:tcPr marL="6096" marR="6096" marT="60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É a linha melódica que se destaca numa composição musical. Através da música, é uma das formas mais diretas da comunicação emocional pois influencia profundamente a perceção e a reação do ouvinte.   Exemplo: Cantarolar e/ ou assobiar músicas que o aluno aprecie no seu dia a dia.</a:t>
                      </a:r>
                    </a:p>
                  </a:txBody>
                  <a:tcPr marL="6096" marR="6096" marT="60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423506"/>
                  </a:ext>
                </a:extLst>
              </a:tr>
              <a:tr h="2412789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Ritmo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(1) Velocidade ou Fluxo;                                            (2) Intensidade e Frequência;                                    (3) Constância e Organização;                                  (4) Fluidez e Andamento                               Exemplos:                                                                  (1) O ritmo do trânsito está lento.                              (2) Tenho um ritmo de trabalho acelarado.                                                       (3) Preciso de manter um bom ritmo de estudo para os exames.                                                                 (4) O ritmo da conversa foi descontraído.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 Ritmo das frases que ao escrever, ler e entender uma determinada intenção transmitem uma sensação única quando aplicado na velocidade, frequência, fluidez e constância corretos (organização da mensagem) ao interlocutor.                            Exemplo: Sugerir a elaboração de uma bom poema ou prosa ao aluno que vise a sua descrição do seu dia a dia da forma mais natural e simples.</a:t>
                      </a:r>
                    </a:p>
                  </a:txBody>
                  <a:tcPr marL="6096" marR="6096" marT="60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É a organização dos sons e silêncios ao longo do tempo. Define a pulsação e o movimento da música, determinando quando as notas são tocadas e por quanto tempo duram.                                      Exemplo: Procurar a reprodução de uma fonte sonora de um instrumento musical que o aluno goste de ouvir tentando imitá-la através da utilização de sons sonoros como a voz e/ou através de objetos existentes no seu meio envolvente.</a:t>
                      </a:r>
                    </a:p>
                  </a:txBody>
                  <a:tcPr marL="6096" marR="6096" marT="60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2188442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49576453-3A9A-A193-35D0-BE6C1846391A}"/>
              </a:ext>
            </a:extLst>
          </p:cNvPr>
          <p:cNvSpPr txBox="1"/>
          <p:nvPr/>
        </p:nvSpPr>
        <p:spPr>
          <a:xfrm>
            <a:off x="536027" y="6162676"/>
            <a:ext cx="11119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000" b="1" dirty="0">
                <a:latin typeface="Arial" panose="020B0604020202020204" pitchFamily="34" charset="0"/>
                <a:cs typeface="Arial" panose="020B0604020202020204" pitchFamily="34" charset="0"/>
              </a:rPr>
              <a:t>Fontes:</a:t>
            </a:r>
            <a:r>
              <a:rPr lang="pt-PT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Dicionário Priberam da Língua Portuguesa [em linha], 2008-2025, </a:t>
            </a:r>
            <a:r>
              <a:rPr lang="pt-PT" sz="1000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https://dicionario.priberam.org/melodia; https://dicionário.priberam.org/ritmo;</a:t>
            </a:r>
            <a:r>
              <a:rPr lang="pt-PT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PT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APRENDIZAGENS ESSENCIAIS | ARTICULAÇÃO COM O PERFIL DOS ALUNOS, JULHO DE 2018 Revisão em 05/01/2023</a:t>
            </a:r>
            <a:endParaRPr lang="pt-PT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69318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o">
  <a:themeElements>
    <a:clrScheme name="Metropolitano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TM03457491[[fn=Metropolitano]]</Template>
  <TotalTime>61</TotalTime>
  <Words>475</Words>
  <Application>Microsoft Office PowerPoint</Application>
  <PresentationFormat>Ecrã Panorâmico</PresentationFormat>
  <Paragraphs>16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 Light</vt:lpstr>
      <vt:lpstr>Verdana</vt:lpstr>
      <vt:lpstr>Metropolitano</vt:lpstr>
      <vt:lpstr>Léxico em contexto: Glossário Interdisciplinar para Português e Música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Diogo André Moreira Gomes</dc:creator>
  <cp:lastModifiedBy>Diogo André Moreira Gomes</cp:lastModifiedBy>
  <cp:revision>9</cp:revision>
  <dcterms:created xsi:type="dcterms:W3CDTF">2025-04-03T16:15:09Z</dcterms:created>
  <dcterms:modified xsi:type="dcterms:W3CDTF">2025-04-03T17:16:47Z</dcterms:modified>
</cp:coreProperties>
</file>