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491" r:id="rId2"/>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lomena Viegas" initials="FV" lastIdx="1" clrIdx="0">
    <p:extLst>
      <p:ext uri="{19B8F6BF-5375-455C-9EA6-DF929625EA0E}">
        <p15:presenceInfo xmlns:p15="http://schemas.microsoft.com/office/powerpoint/2012/main" userId="059ed02ba9f591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7076"/>
    <a:srgbClr val="507470"/>
    <a:srgbClr val="AEAFE4"/>
    <a:srgbClr val="F3F3FB"/>
    <a:srgbClr val="4A7059"/>
    <a:srgbClr val="666632"/>
    <a:srgbClr val="B5B6E6"/>
    <a:srgbClr val="CCCD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Destaqu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61" autoAdjust="0"/>
    <p:restoredTop sz="96173" autoAdjust="0"/>
  </p:normalViewPr>
  <p:slideViewPr>
    <p:cSldViewPr showGuides="1">
      <p:cViewPr>
        <p:scale>
          <a:sx n="100" d="100"/>
          <a:sy n="100" d="100"/>
        </p:scale>
        <p:origin x="835" y="-64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73" d="100"/>
          <a:sy n="73" d="100"/>
        </p:scale>
        <p:origin x="270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473440BC-6F64-434C-93BE-964B4819733E}" type="datetimeFigureOut">
              <a:rPr lang="pt-PT" smtClean="0"/>
              <a:t>27/03/2025</a:t>
            </a:fld>
            <a:endParaRPr lang="pt-PT"/>
          </a:p>
        </p:txBody>
      </p:sp>
      <p:sp>
        <p:nvSpPr>
          <p:cNvPr id="4" name="Marcador de Posição da Imagem do Diapositivo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F7EA655B-5EDE-4FA6-A649-BBB7C6F10D7E}" type="slidenum">
              <a:rPr lang="pt-PT" smtClean="0"/>
              <a:t>‹nº›</a:t>
            </a:fld>
            <a:endParaRPr lang="pt-PT"/>
          </a:p>
        </p:txBody>
      </p:sp>
    </p:spTree>
    <p:extLst>
      <p:ext uri="{BB962C8B-B14F-4D97-AF65-F5344CB8AC3E}">
        <p14:creationId xmlns:p14="http://schemas.microsoft.com/office/powerpoint/2010/main" val="941047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o de Título">
    <p:bg>
      <p:bgPr>
        <a:solidFill>
          <a:schemeClr val="bg1"/>
        </a:solidFill>
        <a:effectLst/>
      </p:bgPr>
    </p:bg>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8C1B202B-28CD-4948-9DFB-C892E26C51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60527"/>
            <a:ext cx="9132583" cy="3158352"/>
          </a:xfrm>
          <a:prstGeom prst="rect">
            <a:avLst/>
          </a:prstGeom>
        </p:spPr>
      </p:pic>
      <p:pic>
        <p:nvPicPr>
          <p:cNvPr id="3" name="Imagem 2">
            <a:extLst>
              <a:ext uri="{FF2B5EF4-FFF2-40B4-BE49-F238E27FC236}">
                <a16:creationId xmlns:a16="http://schemas.microsoft.com/office/drawing/2014/main" id="{6A236EC7-CAD4-4FBB-9429-E994399F7EA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06299" y="2018776"/>
            <a:ext cx="1018141" cy="1700103"/>
          </a:xfrm>
          <a:prstGeom prst="rect">
            <a:avLst/>
          </a:prstGeom>
          <a:ln w="57150">
            <a:solidFill>
              <a:schemeClr val="bg1"/>
            </a:solidFill>
          </a:ln>
        </p:spPr>
      </p:pic>
      <p:sp>
        <p:nvSpPr>
          <p:cNvPr id="10" name="Retângulo 9">
            <a:extLst>
              <a:ext uri="{FF2B5EF4-FFF2-40B4-BE49-F238E27FC236}">
                <a16:creationId xmlns:a16="http://schemas.microsoft.com/office/drawing/2014/main" id="{FB610021-3B8D-403F-85CF-808D0A6F44F6}"/>
              </a:ext>
            </a:extLst>
          </p:cNvPr>
          <p:cNvSpPr/>
          <p:nvPr userDrawn="1"/>
        </p:nvSpPr>
        <p:spPr>
          <a:xfrm>
            <a:off x="2859062" y="3286776"/>
            <a:ext cx="4789133" cy="461665"/>
          </a:xfrm>
          <a:prstGeom prst="rect">
            <a:avLst/>
          </a:prstGeom>
        </p:spPr>
        <p:txBody>
          <a:bodyPr wrap="none">
            <a:spAutoFit/>
          </a:bodyPr>
          <a:lstStyle/>
          <a:p>
            <a:pPr algn="ctr" fontAlgn="base"/>
            <a:r>
              <a:rPr lang="pt-PT" sz="2400" b="0" i="0" dirty="0">
                <a:solidFill>
                  <a:srgbClr val="C00000"/>
                </a:solidFill>
                <a:effectLst/>
                <a:latin typeface="Philosopher"/>
              </a:rPr>
              <a:t>LEITURA, LITERATURA e GRAMÁTICA</a:t>
            </a:r>
            <a:r>
              <a:rPr lang="pt-PT" sz="2400" b="1" i="0" dirty="0">
                <a:solidFill>
                  <a:srgbClr val="C00000"/>
                </a:solidFill>
                <a:effectLst/>
                <a:latin typeface="Philosopher"/>
              </a:rPr>
              <a:t> </a:t>
            </a:r>
            <a:endParaRPr lang="pt-PT" sz="2400" b="0" i="0" dirty="0">
              <a:solidFill>
                <a:srgbClr val="C00000"/>
              </a:solidFill>
              <a:effectLst/>
              <a:latin typeface="Philosopher"/>
            </a:endParaRPr>
          </a:p>
        </p:txBody>
      </p:sp>
    </p:spTree>
    <p:extLst>
      <p:ext uri="{BB962C8B-B14F-4D97-AF65-F5344CB8AC3E}">
        <p14:creationId xmlns:p14="http://schemas.microsoft.com/office/powerpoint/2010/main" val="385622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5525" y="541892"/>
            <a:ext cx="8672946" cy="533400"/>
          </a:xfrm>
        </p:spPr>
        <p:txBody>
          <a:bodyPr>
            <a:normAutofit/>
          </a:bodyPr>
          <a:lstStyle>
            <a:lvl1pPr marL="0" marR="0" indent="0" algn="ctr" defTabSz="685800" rtl="0" eaLnBrk="1" fontAlgn="auto" latinLnBrk="0" hangingPunct="1">
              <a:lnSpc>
                <a:spcPct val="100000"/>
              </a:lnSpc>
              <a:spcBef>
                <a:spcPct val="0"/>
              </a:spcBef>
              <a:spcAft>
                <a:spcPts val="0"/>
              </a:spcAft>
              <a:buClrTx/>
              <a:buSzTx/>
              <a:buFontTx/>
              <a:buNone/>
              <a:tabLst/>
              <a:defRPr lang="pt-PT" sz="2400" smtClean="0">
                <a:effectLst/>
              </a:defRPr>
            </a:lvl1pPr>
          </a:lstStyle>
          <a:p>
            <a:pPr marL="0" marR="0" lvl="0" indent="0" algn="l" defTabSz="685800" rtl="0" eaLnBrk="1" fontAlgn="auto" latinLnBrk="0" hangingPunct="1">
              <a:lnSpc>
                <a:spcPct val="100000"/>
              </a:lnSpc>
              <a:spcBef>
                <a:spcPct val="0"/>
              </a:spcBef>
              <a:spcAft>
                <a:spcPts val="0"/>
              </a:spcAft>
              <a:buClrTx/>
              <a:buSzTx/>
              <a:buFontTx/>
              <a:buNone/>
              <a:tabLst/>
              <a:defRPr/>
            </a:pPr>
            <a:br>
              <a:rPr lang="pt-PT" sz="1100" dirty="0">
                <a:effectLst/>
                <a:latin typeface="Calibri" panose="020F0502020204030204" pitchFamily="34" charset="0"/>
                <a:ea typeface="Calibri" panose="020F0502020204030204" pitchFamily="34" charset="0"/>
                <a:cs typeface="Times New Roman" panose="02020603050405020304" pitchFamily="18" charset="0"/>
              </a:rPr>
            </a:br>
            <a:br>
              <a:rPr lang="pt-PT" sz="1100" dirty="0">
                <a:effectLst/>
                <a:latin typeface="Calibri" panose="020F0502020204030204" pitchFamily="34" charset="0"/>
                <a:ea typeface="Calibri" panose="020F0502020204030204" pitchFamily="34" charset="0"/>
                <a:cs typeface="Times New Roman" panose="02020603050405020304" pitchFamily="18" charset="0"/>
              </a:rPr>
            </a:br>
            <a:br>
              <a:rPr lang="pt-PT" sz="1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235525" y="1075292"/>
            <a:ext cx="8672945" cy="5283118"/>
          </a:xfrm>
        </p:spPr>
        <p:txBody>
          <a:bodyPr/>
          <a:lstStyle/>
          <a:p>
            <a:pPr lvl="0"/>
            <a:r>
              <a:rPr lang="pt-PT" dirty="0"/>
              <a:t>Editar os estilos de texto do Modelo Global</a:t>
            </a:r>
          </a:p>
          <a:p>
            <a:pPr lvl="1"/>
            <a:r>
              <a:rPr lang="pt-PT" dirty="0"/>
              <a:t>Segundo nível</a:t>
            </a:r>
          </a:p>
          <a:p>
            <a:pPr lvl="2"/>
            <a:r>
              <a:rPr lang="pt-PT" dirty="0"/>
              <a:t>Terceiro nível</a:t>
            </a:r>
          </a:p>
          <a:p>
            <a:pPr lvl="3"/>
            <a:r>
              <a:rPr lang="pt-PT" dirty="0"/>
              <a:t>Quarto nível</a:t>
            </a:r>
          </a:p>
          <a:p>
            <a:pPr lvl="4"/>
            <a:r>
              <a:rPr lang="pt-PT" dirty="0"/>
              <a:t>Quinto nível</a:t>
            </a:r>
            <a:endParaRPr lang="en-US" dirty="0"/>
          </a:p>
        </p:txBody>
      </p:sp>
      <p:sp>
        <p:nvSpPr>
          <p:cNvPr id="7" name="Footer Placeholder 4"/>
          <p:cNvSpPr txBox="1">
            <a:spLocks/>
          </p:cNvSpPr>
          <p:nvPr userDrawn="1"/>
        </p:nvSpPr>
        <p:spPr>
          <a:xfrm>
            <a:off x="7252741" y="6450899"/>
            <a:ext cx="1655729" cy="272155"/>
          </a:xfrm>
          <a:prstGeom prst="rect">
            <a:avLst/>
          </a:prstGeom>
        </p:spPr>
        <p:txBody>
          <a:bodyPr vert="horz" lIns="91440" tIns="45720" rIns="91440" bIns="45720" rtlCol="0" anchor="ctr"/>
          <a:lstStyle>
            <a:defPPr>
              <a:defRPr lang="en-US"/>
            </a:defPPr>
            <a:lvl1pPr marL="0" algn="r" defTabSz="914400" rtl="0" eaLnBrk="1" latinLnBrk="0" hangingPunct="1">
              <a:defRPr sz="1100" b="1" kern="1200">
                <a:solidFill>
                  <a:schemeClr val="tx1">
                    <a:lumMod val="85000"/>
                    <a:lumOff val="1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t-PT" sz="1200" baseline="0" dirty="0">
                <a:solidFill>
                  <a:schemeClr val="tx1">
                    <a:lumMod val="85000"/>
                    <a:lumOff val="15000"/>
                  </a:schemeClr>
                </a:solidFill>
              </a:rPr>
              <a:t>21 março - 2025</a:t>
            </a:r>
            <a:endParaRPr lang="pt-PT" sz="1200" dirty="0">
              <a:solidFill>
                <a:schemeClr val="tx1">
                  <a:lumMod val="85000"/>
                  <a:lumOff val="15000"/>
                </a:schemeClr>
              </a:solidFill>
            </a:endParaRPr>
          </a:p>
        </p:txBody>
      </p:sp>
      <p:sp>
        <p:nvSpPr>
          <p:cNvPr id="19" name="TextBox 18"/>
          <p:cNvSpPr txBox="1"/>
          <p:nvPr userDrawn="1"/>
        </p:nvSpPr>
        <p:spPr>
          <a:xfrm>
            <a:off x="710417" y="122417"/>
            <a:ext cx="7723163" cy="369332"/>
          </a:xfrm>
          <a:prstGeom prst="rect">
            <a:avLst/>
          </a:prstGeom>
          <a:noFill/>
        </p:spPr>
        <p:txBody>
          <a:bodyPr wrap="square" rtlCol="0">
            <a:spAutoFit/>
          </a:bodyPr>
          <a:lstStyle/>
          <a:p>
            <a:pPr algn="l"/>
            <a:r>
              <a:rPr lang="pt-PT" sz="1800" b="1" kern="1200" dirty="0">
                <a:solidFill>
                  <a:schemeClr val="bg1"/>
                </a:solidFill>
                <a:effectLst/>
                <a:latin typeface="+mn-lt"/>
                <a:ea typeface="+mn-ea"/>
                <a:cs typeface="+mn-cs"/>
              </a:rPr>
              <a:t>Aprendizagens Essenciais de Português nos ensinos Básico e Secundário</a:t>
            </a:r>
            <a:endParaRPr lang="pt-PT" sz="1800" b="1" dirty="0">
              <a:solidFill>
                <a:schemeClr val="bg1"/>
              </a:solidFill>
            </a:endParaRPr>
          </a:p>
        </p:txBody>
      </p:sp>
      <p:sp>
        <p:nvSpPr>
          <p:cNvPr id="14" name="CaixaDeTexto 13">
            <a:extLst>
              <a:ext uri="{FF2B5EF4-FFF2-40B4-BE49-F238E27FC236}">
                <a16:creationId xmlns:a16="http://schemas.microsoft.com/office/drawing/2014/main" id="{D75BB240-DE26-433B-B255-B5A63D07994F}"/>
              </a:ext>
            </a:extLst>
          </p:cNvPr>
          <p:cNvSpPr txBox="1"/>
          <p:nvPr userDrawn="1"/>
        </p:nvSpPr>
        <p:spPr>
          <a:xfrm>
            <a:off x="117987" y="6489830"/>
            <a:ext cx="275741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200" b="0" kern="1200" dirty="0">
                <a:solidFill>
                  <a:schemeClr val="bg1"/>
                </a:solidFill>
                <a:effectLst/>
                <a:latin typeface="+mn-lt"/>
                <a:ea typeface="+mn-ea"/>
                <a:cs typeface="+mn-cs"/>
              </a:rPr>
              <a:t>    IV Jornadas Pedagógicas APP - Paredes </a:t>
            </a:r>
          </a:p>
        </p:txBody>
      </p:sp>
    </p:spTree>
    <p:extLst>
      <p:ext uri="{BB962C8B-B14F-4D97-AF65-F5344CB8AC3E}">
        <p14:creationId xmlns:p14="http://schemas.microsoft.com/office/powerpoint/2010/main" val="844805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1325562"/>
          </a:xfrm>
          <a:prstGeom prst="rect">
            <a:avLst/>
          </a:prstGeom>
        </p:spPr>
        <p:txBody>
          <a:bodyPr vert="horz" lIns="91440" tIns="45720" rIns="91440" bIns="45720" rtlCol="0" anchor="ctr">
            <a:normAutofit/>
          </a:bodyPr>
          <a:lstStyle/>
          <a:p>
            <a:r>
              <a:rPr lang="pt-PT"/>
              <a:t>Clique para editar o estilo de título do Modelo Global</a:t>
            </a:r>
            <a:endParaRPr lang="en-US"/>
          </a:p>
        </p:txBody>
      </p:sp>
      <p:sp>
        <p:nvSpPr>
          <p:cNvPr id="3" name="Text Placeholder 2"/>
          <p:cNvSpPr>
            <a:spLocks noGrp="1"/>
          </p:cNvSpPr>
          <p:nvPr>
            <p:ph type="body" idx="1"/>
          </p:nvPr>
        </p:nvSpPr>
        <p:spPr>
          <a:xfrm>
            <a:off x="628650" y="1820863"/>
            <a:ext cx="7886700" cy="4351337"/>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Date Placeholder 3"/>
          <p:cNvSpPr>
            <a:spLocks noGrp="1"/>
          </p:cNvSpPr>
          <p:nvPr>
            <p:ph type="dt" sz="half" idx="2"/>
          </p:nvPr>
        </p:nvSpPr>
        <p:spPr>
          <a:xfrm>
            <a:off x="628650" y="6356351"/>
            <a:ext cx="24574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EF37A7F-CDE7-4C4B-AAB2-7A7E427E069E}" type="datetimeFigureOut">
              <a:rPr lang="pt-PT" smtClean="0"/>
              <a:pPr/>
              <a:t>27/03/2025</a:t>
            </a:fld>
            <a:endParaRPr lang="pt-PT"/>
          </a:p>
        </p:txBody>
      </p:sp>
      <p:sp>
        <p:nvSpPr>
          <p:cNvPr id="5" name="Footer Placeholder 4"/>
          <p:cNvSpPr>
            <a:spLocks noGrp="1"/>
          </p:cNvSpPr>
          <p:nvPr>
            <p:ph type="ftr" sz="quarter" idx="3"/>
          </p:nvPr>
        </p:nvSpPr>
        <p:spPr>
          <a:xfrm>
            <a:off x="3486150" y="6356351"/>
            <a:ext cx="2171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057900" y="6356351"/>
            <a:ext cx="24574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CEDD7B7-B982-42AE-B86D-1541088D531B}" type="slidenum">
              <a:rPr lang="pt-PT" smtClean="0"/>
              <a:pPr/>
              <a:t>‹nº›</a:t>
            </a:fld>
            <a:endParaRPr lang="pt-PT"/>
          </a:p>
        </p:txBody>
      </p:sp>
    </p:spTree>
    <p:extLst>
      <p:ext uri="{BB962C8B-B14F-4D97-AF65-F5344CB8AC3E}">
        <p14:creationId xmlns:p14="http://schemas.microsoft.com/office/powerpoint/2010/main" val="2958747851"/>
      </p:ext>
    </p:extLst>
  </p:cSld>
  <p:clrMap bg1="lt1" tx1="dk1" bg2="lt2" tx2="dk2" accent1="accent1" accent2="accent2" accent3="accent3" accent4="accent4" accent5="accent5" accent6="accent6" hlink="hlink" folHlink="folHlink"/>
  <p:sldLayoutIdLst>
    <p:sldLayoutId id="2147483674" r:id="rId1"/>
    <p:sldLayoutId id="2147483675" r:id="rId2"/>
  </p:sldLayoutIdLst>
  <p:txStyles>
    <p:titleStyle>
      <a:lvl1pPr algn="l"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hatgpt.com/c/67e5a5ea-bbf8-8010-b668-f0efdd89caee" TargetMode="External"/><Relationship Id="rId2" Type="http://schemas.openxmlformats.org/officeDocument/2006/relationships/hyperlink" Target="https://www.bing.com/search?q=aprendizagens+essenciais+em+portugues+e+musica&amp;form=ANNTH1&amp;refig=7b3b9aa8c60f4267b9573c92cd876a13&amp;pc=LCTS&amp;ntref=1" TargetMode="External"/><Relationship Id="rId1" Type="http://schemas.openxmlformats.org/officeDocument/2006/relationships/slideLayout" Target="../slideLayouts/slideLayout2.xml"/><Relationship Id="rId4" Type="http://schemas.openxmlformats.org/officeDocument/2006/relationships/hyperlink" Target="https://dge.mec.pt/aprendizagens-essenciais-ensino-basi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744D9DB-1C86-4CD0-A2D4-FBED5CB0246D}"/>
              </a:ext>
            </a:extLst>
          </p:cNvPr>
          <p:cNvSpPr>
            <a:spLocks noGrp="1"/>
          </p:cNvSpPr>
          <p:nvPr>
            <p:ph type="title"/>
          </p:nvPr>
        </p:nvSpPr>
        <p:spPr>
          <a:xfrm>
            <a:off x="-69270" y="179727"/>
            <a:ext cx="8345637" cy="512650"/>
          </a:xfrm>
        </p:spPr>
        <p:txBody>
          <a:bodyPr>
            <a:noAutofit/>
          </a:bodyPr>
          <a:lstStyle/>
          <a:p>
            <a:pPr lvl="0"/>
            <a:r>
              <a:rPr lang="pt-PT" sz="2000" b="1" dirty="0">
                <a:solidFill>
                  <a:srgbClr val="909090"/>
                </a:solidFill>
              </a:rPr>
              <a:t>Léxico em contexto: um glossário interdisciplinar com Português e Música</a:t>
            </a:r>
          </a:p>
        </p:txBody>
      </p:sp>
      <p:sp>
        <p:nvSpPr>
          <p:cNvPr id="6" name="Marcador de Posição de Conteúdo 5">
            <a:extLst>
              <a:ext uri="{FF2B5EF4-FFF2-40B4-BE49-F238E27FC236}">
                <a16:creationId xmlns:a16="http://schemas.microsoft.com/office/drawing/2014/main" id="{CD2E650E-9E1B-4243-AAE8-293FA567F4B7}"/>
              </a:ext>
            </a:extLst>
          </p:cNvPr>
          <p:cNvSpPr>
            <a:spLocks noGrp="1"/>
          </p:cNvSpPr>
          <p:nvPr>
            <p:ph idx="1"/>
          </p:nvPr>
        </p:nvSpPr>
        <p:spPr>
          <a:xfrm>
            <a:off x="235524" y="1271341"/>
            <a:ext cx="8672945" cy="5283118"/>
          </a:xfrm>
        </p:spPr>
        <p:txBody>
          <a:bodyPr/>
          <a:lstStyle/>
          <a:p>
            <a:endParaRPr lang="pt-PT" dirty="0"/>
          </a:p>
        </p:txBody>
      </p:sp>
      <p:graphicFrame>
        <p:nvGraphicFramePr>
          <p:cNvPr id="7" name="Tabela 6">
            <a:extLst>
              <a:ext uri="{FF2B5EF4-FFF2-40B4-BE49-F238E27FC236}">
                <a16:creationId xmlns:a16="http://schemas.microsoft.com/office/drawing/2014/main" id="{493352A0-47E4-4878-8381-1346690D4BD4}"/>
              </a:ext>
            </a:extLst>
          </p:cNvPr>
          <p:cNvGraphicFramePr>
            <a:graphicFrameLocks noGrp="1"/>
          </p:cNvGraphicFramePr>
          <p:nvPr>
            <p:extLst>
              <p:ext uri="{D42A27DB-BD31-4B8C-83A1-F6EECF244321}">
                <p14:modId xmlns:p14="http://schemas.microsoft.com/office/powerpoint/2010/main" val="4078337407"/>
              </p:ext>
            </p:extLst>
          </p:nvPr>
        </p:nvGraphicFramePr>
        <p:xfrm>
          <a:off x="235524" y="1271341"/>
          <a:ext cx="8672946" cy="4941335"/>
        </p:xfrm>
        <a:graphic>
          <a:graphicData uri="http://schemas.openxmlformats.org/drawingml/2006/table">
            <a:tbl>
              <a:tblPr firstRow="1" firstCol="1" bandRow="1" bandCol="1">
                <a:tableStyleId>{5C22544A-7EE6-4342-B048-85BDC9FD1C3A}</a:tableStyleId>
              </a:tblPr>
              <a:tblGrid>
                <a:gridCol w="1416572">
                  <a:extLst>
                    <a:ext uri="{9D8B030D-6E8A-4147-A177-3AD203B41FA5}">
                      <a16:colId xmlns:a16="http://schemas.microsoft.com/office/drawing/2014/main" val="20000"/>
                    </a:ext>
                  </a:extLst>
                </a:gridCol>
                <a:gridCol w="2826167">
                  <a:extLst>
                    <a:ext uri="{9D8B030D-6E8A-4147-A177-3AD203B41FA5}">
                      <a16:colId xmlns:a16="http://schemas.microsoft.com/office/drawing/2014/main" val="20001"/>
                    </a:ext>
                  </a:extLst>
                </a:gridCol>
                <a:gridCol w="2206650">
                  <a:extLst>
                    <a:ext uri="{9D8B030D-6E8A-4147-A177-3AD203B41FA5}">
                      <a16:colId xmlns:a16="http://schemas.microsoft.com/office/drawing/2014/main" val="20002"/>
                    </a:ext>
                  </a:extLst>
                </a:gridCol>
                <a:gridCol w="2223557">
                  <a:extLst>
                    <a:ext uri="{9D8B030D-6E8A-4147-A177-3AD203B41FA5}">
                      <a16:colId xmlns:a16="http://schemas.microsoft.com/office/drawing/2014/main" val="20003"/>
                    </a:ext>
                  </a:extLst>
                </a:gridCol>
              </a:tblGrid>
              <a:tr h="293266">
                <a:tc gridSpan="4">
                  <a:txBody>
                    <a:bodyPr/>
                    <a:lstStyle/>
                    <a:p>
                      <a:pPr algn="ctr">
                        <a:lnSpc>
                          <a:spcPct val="150000"/>
                        </a:lnSpc>
                        <a:spcAft>
                          <a:spcPts val="0"/>
                        </a:spcAft>
                      </a:pPr>
                      <a:r>
                        <a:rPr lang="pt-PT" sz="1600" dirty="0">
                          <a:solidFill>
                            <a:schemeClr val="tx1">
                              <a:lumMod val="75000"/>
                              <a:lumOff val="25000"/>
                            </a:schemeClr>
                          </a:solidFill>
                          <a:effectLst/>
                        </a:rPr>
                        <a:t>Significados de palavras</a:t>
                      </a:r>
                      <a:endParaRPr lang="pt-PT" sz="1600" dirty="0">
                        <a:solidFill>
                          <a:schemeClr val="tx1">
                            <a:lumMod val="75000"/>
                            <a:lumOff val="25000"/>
                          </a:schemeClr>
                        </a:solidFill>
                        <a:effectLst/>
                        <a:latin typeface="Cambria"/>
                        <a:ea typeface="Cambria"/>
                        <a:cs typeface="Times New Roman"/>
                      </a:endParaRPr>
                    </a:p>
                  </a:txBody>
                  <a:tcPr marL="58525" marR="58525" marT="0" marB="0">
                    <a:solidFill>
                      <a:schemeClr val="tx2">
                        <a:lumMod val="20000"/>
                        <a:lumOff val="80000"/>
                      </a:schemeClr>
                    </a:solidFill>
                  </a:tcPr>
                </a:tc>
                <a:tc hMerge="1">
                  <a:txBody>
                    <a:bodyPr/>
                    <a:lstStyle/>
                    <a:p>
                      <a:endParaRPr lang="pt-PT"/>
                    </a:p>
                  </a:txBody>
                  <a:tcPr/>
                </a:tc>
                <a:tc hMerge="1">
                  <a:txBody>
                    <a:bodyPr/>
                    <a:lstStyle/>
                    <a:p>
                      <a:endParaRPr lang="pt-PT"/>
                    </a:p>
                  </a:txBody>
                  <a:tcPr/>
                </a:tc>
                <a:tc hMerge="1">
                  <a:txBody>
                    <a:bodyPr/>
                    <a:lstStyle/>
                    <a:p>
                      <a:endParaRPr lang="pt-PT"/>
                    </a:p>
                  </a:txBody>
                  <a:tcPr/>
                </a:tc>
                <a:extLst>
                  <a:ext uri="{0D108BD9-81ED-4DB2-BD59-A6C34878D82A}">
                    <a16:rowId xmlns:a16="http://schemas.microsoft.com/office/drawing/2014/main" val="10000"/>
                  </a:ext>
                </a:extLst>
              </a:tr>
              <a:tr h="256629">
                <a:tc rowSpan="2">
                  <a:txBody>
                    <a:bodyPr/>
                    <a:lstStyle/>
                    <a:p>
                      <a:pPr algn="ctr">
                        <a:lnSpc>
                          <a:spcPct val="150000"/>
                        </a:lnSpc>
                        <a:spcAft>
                          <a:spcPts val="0"/>
                        </a:spcAft>
                      </a:pPr>
                      <a:r>
                        <a:rPr lang="pt-PT" sz="1600" dirty="0">
                          <a:effectLst/>
                        </a:rPr>
                        <a:t>PALAVRA</a:t>
                      </a:r>
                      <a:endParaRPr lang="pt-PT" sz="1600" dirty="0">
                        <a:effectLst/>
                        <a:latin typeface="Cambria"/>
                        <a:ea typeface="Cambria"/>
                        <a:cs typeface="Times New Roman"/>
                      </a:endParaRPr>
                    </a:p>
                  </a:txBody>
                  <a:tcPr marL="58525" marR="58525" marT="0" marB="0">
                    <a:solidFill>
                      <a:srgbClr val="217076"/>
                    </a:solidFill>
                  </a:tcPr>
                </a:tc>
                <a:tc rowSpan="2">
                  <a:txBody>
                    <a:bodyPr/>
                    <a:lstStyle/>
                    <a:p>
                      <a:pPr algn="just">
                        <a:spcAft>
                          <a:spcPts val="0"/>
                        </a:spcAft>
                      </a:pPr>
                      <a:endParaRPr lang="pt-PT" sz="1200" dirty="0">
                        <a:effectLst/>
                      </a:endParaRPr>
                    </a:p>
                    <a:p>
                      <a:pPr algn="just">
                        <a:spcAft>
                          <a:spcPts val="0"/>
                        </a:spcAft>
                      </a:pPr>
                      <a:r>
                        <a:rPr lang="pt-PT" sz="1400" b="1" dirty="0">
                          <a:effectLst/>
                        </a:rPr>
                        <a:t>Conceitos na linguagem corrente</a:t>
                      </a:r>
                      <a:endParaRPr lang="pt-PT" sz="1400" b="1" dirty="0">
                        <a:effectLst/>
                        <a:latin typeface="Cambria"/>
                        <a:ea typeface="Cambria"/>
                        <a:cs typeface="Times New Roman"/>
                      </a:endParaRPr>
                    </a:p>
                  </a:txBody>
                  <a:tcPr marL="58525" marR="58525" marT="0" marB="0">
                    <a:solidFill>
                      <a:schemeClr val="bg2"/>
                    </a:solidFill>
                  </a:tcPr>
                </a:tc>
                <a:tc gridSpan="2">
                  <a:txBody>
                    <a:bodyPr/>
                    <a:lstStyle/>
                    <a:p>
                      <a:pPr algn="ctr">
                        <a:lnSpc>
                          <a:spcPct val="150000"/>
                        </a:lnSpc>
                        <a:spcAft>
                          <a:spcPts val="0"/>
                        </a:spcAft>
                      </a:pPr>
                      <a:r>
                        <a:rPr lang="pt-PT" sz="1400" b="1" dirty="0">
                          <a:effectLst/>
                        </a:rPr>
                        <a:t>Conceitos especializados</a:t>
                      </a:r>
                      <a:endParaRPr lang="pt-PT" sz="1400" b="1" dirty="0">
                        <a:effectLst/>
                        <a:latin typeface="Cambria"/>
                        <a:ea typeface="Cambria"/>
                        <a:cs typeface="Times New Roman"/>
                      </a:endParaRPr>
                    </a:p>
                  </a:txBody>
                  <a:tcPr marL="58525" marR="58525" marT="0" marB="0">
                    <a:solidFill>
                      <a:schemeClr val="bg2"/>
                    </a:solidFill>
                  </a:tcPr>
                </a:tc>
                <a:tc hMerge="1">
                  <a:txBody>
                    <a:bodyPr/>
                    <a:lstStyle/>
                    <a:p>
                      <a:endParaRPr lang="pt-PT"/>
                    </a:p>
                  </a:txBody>
                  <a:tcPr/>
                </a:tc>
                <a:extLst>
                  <a:ext uri="{0D108BD9-81ED-4DB2-BD59-A6C34878D82A}">
                    <a16:rowId xmlns:a16="http://schemas.microsoft.com/office/drawing/2014/main" val="10001"/>
                  </a:ext>
                </a:extLst>
              </a:tr>
              <a:tr h="296836">
                <a:tc vMerge="1">
                  <a:txBody>
                    <a:bodyPr/>
                    <a:lstStyle/>
                    <a:p>
                      <a:endParaRPr lang="pt-PT"/>
                    </a:p>
                  </a:txBody>
                  <a:tcPr/>
                </a:tc>
                <a:tc vMerge="1">
                  <a:txBody>
                    <a:bodyPr/>
                    <a:lstStyle/>
                    <a:p>
                      <a:endParaRPr lang="pt-PT"/>
                    </a:p>
                  </a:txBody>
                  <a:tcPr/>
                </a:tc>
                <a:tc>
                  <a:txBody>
                    <a:bodyPr/>
                    <a:lstStyle/>
                    <a:p>
                      <a:pPr algn="ctr">
                        <a:lnSpc>
                          <a:spcPct val="150000"/>
                        </a:lnSpc>
                        <a:spcAft>
                          <a:spcPts val="0"/>
                        </a:spcAft>
                      </a:pPr>
                      <a:r>
                        <a:rPr lang="pt-PT" sz="1200" dirty="0">
                          <a:effectLst/>
                        </a:rPr>
                        <a:t>PORTUGUÊS</a:t>
                      </a:r>
                      <a:endParaRPr lang="pt-PT" sz="1200" dirty="0">
                        <a:effectLst/>
                        <a:latin typeface="Cambria"/>
                        <a:ea typeface="Cambria"/>
                        <a:cs typeface="Times New Roman"/>
                      </a:endParaRPr>
                    </a:p>
                  </a:txBody>
                  <a:tcPr marL="58525" marR="58525" marT="0" marB="0">
                    <a:solidFill>
                      <a:schemeClr val="bg2"/>
                    </a:solidFill>
                  </a:tcPr>
                </a:tc>
                <a:tc>
                  <a:txBody>
                    <a:bodyPr/>
                    <a:lstStyle/>
                    <a:p>
                      <a:pPr algn="ctr">
                        <a:lnSpc>
                          <a:spcPct val="150000"/>
                        </a:lnSpc>
                        <a:spcAft>
                          <a:spcPts val="0"/>
                        </a:spcAft>
                      </a:pPr>
                      <a:r>
                        <a:rPr lang="pt-PT" sz="1200" dirty="0">
                          <a:effectLst/>
                        </a:rPr>
                        <a:t>MÚSICA</a:t>
                      </a:r>
                      <a:endParaRPr lang="pt-PT" sz="1200" dirty="0">
                        <a:effectLst/>
                        <a:latin typeface="Cambria"/>
                        <a:ea typeface="Cambria"/>
                        <a:cs typeface="Times New Roman"/>
                      </a:endParaRPr>
                    </a:p>
                  </a:txBody>
                  <a:tcPr marL="58525" marR="58525" marT="0" marB="0">
                    <a:solidFill>
                      <a:schemeClr val="bg2"/>
                    </a:solidFill>
                  </a:tcPr>
                </a:tc>
                <a:extLst>
                  <a:ext uri="{0D108BD9-81ED-4DB2-BD59-A6C34878D82A}">
                    <a16:rowId xmlns:a16="http://schemas.microsoft.com/office/drawing/2014/main" val="10002"/>
                  </a:ext>
                </a:extLst>
              </a:tr>
              <a:tr h="940939">
                <a:tc>
                  <a:txBody>
                    <a:bodyPr/>
                    <a:lstStyle/>
                    <a:p>
                      <a:pPr algn="ctr">
                        <a:lnSpc>
                          <a:spcPct val="150000"/>
                        </a:lnSpc>
                        <a:spcAft>
                          <a:spcPts val="0"/>
                        </a:spcAft>
                      </a:pPr>
                      <a:r>
                        <a:rPr lang="pt-PT" sz="1400" dirty="0">
                          <a:effectLst/>
                          <a:latin typeface="Calibri" panose="020F0502020204030204" pitchFamily="34" charset="0"/>
                          <a:ea typeface="Cambria"/>
                          <a:cs typeface="Calibri" panose="020F0502020204030204" pitchFamily="34" charset="0"/>
                        </a:rPr>
                        <a:t>REFLEXÃO</a:t>
                      </a:r>
                    </a:p>
                  </a:txBody>
                  <a:tcPr marL="58525" marR="58525" marT="0" marB="0">
                    <a:solidFill>
                      <a:srgbClr val="217076"/>
                    </a:solidFill>
                  </a:tcPr>
                </a:tc>
                <a:tc>
                  <a:txBody>
                    <a:bodyPr/>
                    <a:lstStyle/>
                    <a:p>
                      <a:pPr algn="just">
                        <a:spcAft>
                          <a:spcPts val="0"/>
                        </a:spcAft>
                      </a:pPr>
                      <a:r>
                        <a:rPr lang="pt-PT" sz="1000" dirty="0"/>
                        <a:t>Refletir sobre o vocabulário e simbologias convencionais e não convencionais para descrever e comparar diversos tipos de sons e peças musicais de diferentes estilos e géneros. </a:t>
                      </a:r>
                      <a:endParaRPr lang="pt-PT" sz="1000" i="1" dirty="0">
                        <a:effectLst/>
                        <a:latin typeface="Cambria"/>
                        <a:ea typeface="Cambria"/>
                        <a:cs typeface="Times New Roman"/>
                      </a:endParaRPr>
                    </a:p>
                  </a:txBody>
                  <a:tcPr marL="58525" marR="58525" marT="0" marB="0">
                    <a:solidFill>
                      <a:schemeClr val="bg2"/>
                    </a:solidFill>
                  </a:tcPr>
                </a:tc>
                <a:tc>
                  <a:txBody>
                    <a:bodyPr/>
                    <a:lstStyle/>
                    <a:p>
                      <a:pPr algn="just"/>
                      <a:r>
                        <a:rPr lang="pt-PT" sz="1000" dirty="0"/>
                        <a:t>Refletir reescrevendo ou reinterpretando trechos das músicas, adaptando-as para diferentes contextos envolvendo a prática da escrita criativa e da reescrita de gêneros textuais.</a:t>
                      </a:r>
                      <a:endParaRPr lang="pt-PT" sz="1000" b="0" i="0" u="none" strike="noStrike" kern="1200" baseline="0" dirty="0">
                        <a:solidFill>
                          <a:schemeClr val="dk1"/>
                        </a:solidFill>
                        <a:latin typeface="Cambria" panose="02040503050406030204" pitchFamily="18" charset="0"/>
                        <a:ea typeface="Cambria" panose="02040503050406030204" pitchFamily="18" charset="0"/>
                        <a:cs typeface="+mn-cs"/>
                      </a:endParaRPr>
                    </a:p>
                  </a:txBody>
                  <a:tcPr marL="58525" marR="58525" marT="0" marB="0">
                    <a:solidFill>
                      <a:schemeClr val="bg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pt-PT" sz="1000" dirty="0"/>
                        <a:t>Refletir sobre a música, enquanto expressão cultural, permite que o aluno se aproprie de aspetos da cultura popular e da sua própria identidade, relacionando as letras com questões sociais, históricas e pessoais.</a:t>
                      </a:r>
                      <a:endParaRPr lang="pt-PT" sz="1000" b="0" i="0" u="none" strike="noStrike" kern="1200" baseline="0" dirty="0">
                        <a:solidFill>
                          <a:schemeClr val="dk1"/>
                        </a:solidFill>
                        <a:latin typeface="+mn-lt"/>
                        <a:ea typeface="+mn-ea"/>
                        <a:cs typeface="+mn-cs"/>
                      </a:endParaRPr>
                    </a:p>
                  </a:txBody>
                  <a:tcPr marL="58525" marR="58525" marT="0" marB="0">
                    <a:solidFill>
                      <a:schemeClr val="bg2"/>
                    </a:solidFill>
                  </a:tcPr>
                </a:tc>
                <a:extLst>
                  <a:ext uri="{0D108BD9-81ED-4DB2-BD59-A6C34878D82A}">
                    <a16:rowId xmlns:a16="http://schemas.microsoft.com/office/drawing/2014/main" val="10003"/>
                  </a:ext>
                </a:extLst>
              </a:tr>
              <a:tr h="1262873">
                <a:tc>
                  <a:txBody>
                    <a:bodyPr/>
                    <a:lstStyle/>
                    <a:p>
                      <a:pPr algn="ctr">
                        <a:lnSpc>
                          <a:spcPct val="150000"/>
                        </a:lnSpc>
                        <a:spcAft>
                          <a:spcPts val="0"/>
                        </a:spcAft>
                      </a:pPr>
                      <a:endParaRPr lang="pt-PT" sz="1400" dirty="0">
                        <a:effectLst/>
                        <a:latin typeface="Cambria"/>
                        <a:ea typeface="Cambria"/>
                        <a:cs typeface="Times New Roman"/>
                      </a:endParaRPr>
                    </a:p>
                  </a:txBody>
                  <a:tcPr marL="58525" marR="58525" marT="0" marB="0">
                    <a:solidFill>
                      <a:srgbClr val="217076"/>
                    </a:solidFill>
                  </a:tcPr>
                </a:tc>
                <a:tc>
                  <a:txBody>
                    <a:bodyPr/>
                    <a:lstStyle/>
                    <a:p>
                      <a:pPr algn="just">
                        <a:spcAft>
                          <a:spcPts val="0"/>
                        </a:spcAft>
                      </a:pPr>
                      <a:r>
                        <a:rPr lang="pt-PT" sz="1000" dirty="0"/>
                        <a:t>Refletir sobre as letras das músicas, interpretando o seu significado, compreendendo as metáforas, figuras de linguagem, e o contexto em que foram produzidas, envolvendo a capacidade de refletir sobre as mensagens implícitas ou explícitas presentes na música.</a:t>
                      </a:r>
                      <a:endParaRPr lang="pt-PT" sz="1000" dirty="0">
                        <a:effectLst/>
                        <a:latin typeface="Cambria"/>
                        <a:ea typeface="Cambria"/>
                        <a:cs typeface="Times New Roman"/>
                      </a:endParaRPr>
                    </a:p>
                  </a:txBody>
                  <a:tcPr marL="58525" marR="58525" marT="0" marB="0">
                    <a:solidFill>
                      <a:schemeClr val="bg2"/>
                    </a:solidFill>
                  </a:tcPr>
                </a:tc>
                <a:tc>
                  <a:txBody>
                    <a:bodyPr/>
                    <a:lstStyle/>
                    <a:p>
                      <a:pPr algn="just">
                        <a:spcAft>
                          <a:spcPts val="0"/>
                        </a:spcAft>
                      </a:pPr>
                      <a:r>
                        <a:rPr lang="pt-PT" sz="1000" dirty="0"/>
                        <a:t>Refletir sobre a música como uma ferramenta poderosa no desenvolvimento das habilidades linguísticas, tais como: leitura, interpretação, produção escrita e oral, além de ajudar no enriquecimento vocabular e no aprimoramento da sintaxe.</a:t>
                      </a:r>
                      <a:endParaRPr lang="pt-PT" sz="1000" i="1" dirty="0">
                        <a:effectLst/>
                        <a:latin typeface="Cambria"/>
                        <a:ea typeface="Cambria"/>
                        <a:cs typeface="Times New Roman"/>
                      </a:endParaRPr>
                    </a:p>
                  </a:txBody>
                  <a:tcPr marL="58525" marR="58525" marT="0" marB="0">
                    <a:solidFill>
                      <a:schemeClr val="bg2"/>
                    </a:solidFill>
                  </a:tcPr>
                </a:tc>
                <a:tc>
                  <a:txBody>
                    <a:bodyPr/>
                    <a:lstStyle/>
                    <a:p>
                      <a:pPr algn="just">
                        <a:spcAft>
                          <a:spcPts val="0"/>
                        </a:spcAft>
                      </a:pPr>
                      <a:r>
                        <a:rPr lang="pt-PT" sz="1000" dirty="0"/>
                        <a:t>Refletir sobre uma música permite ao aluno explorar sua criatividade, seja ao criar novas letras, modificar músicas já existentes, ou até mesmo ao usar elementos da música como forma de expressão em outros textos ou projetos.</a:t>
                      </a:r>
                      <a:endParaRPr lang="pt-PT" sz="1000" dirty="0">
                        <a:effectLst/>
                      </a:endParaRPr>
                    </a:p>
                  </a:txBody>
                  <a:tcPr marL="58525" marR="58525" marT="0" marB="0">
                    <a:solidFill>
                      <a:schemeClr val="bg2"/>
                    </a:solidFill>
                  </a:tcPr>
                </a:tc>
                <a:extLst>
                  <a:ext uri="{0D108BD9-81ED-4DB2-BD59-A6C34878D82A}">
                    <a16:rowId xmlns:a16="http://schemas.microsoft.com/office/drawing/2014/main" val="10005"/>
                  </a:ext>
                </a:extLst>
              </a:tr>
              <a:tr h="1617819">
                <a:tc>
                  <a:txBody>
                    <a:bodyPr/>
                    <a:lstStyle/>
                    <a:p>
                      <a:pPr algn="ctr">
                        <a:lnSpc>
                          <a:spcPct val="150000"/>
                        </a:lnSpc>
                        <a:spcAft>
                          <a:spcPts val="0"/>
                        </a:spcAft>
                      </a:pPr>
                      <a:endParaRPr lang="pt-PT" sz="1400" dirty="0">
                        <a:effectLst/>
                        <a:latin typeface="Cambria"/>
                        <a:ea typeface="Cambria"/>
                        <a:cs typeface="Times New Roman"/>
                      </a:endParaRPr>
                    </a:p>
                  </a:txBody>
                  <a:tcPr marL="58525" marR="58525" marT="0" marB="0">
                    <a:solidFill>
                      <a:srgbClr val="217076"/>
                    </a:solidFill>
                  </a:tcPr>
                </a:tc>
                <a:tc>
                  <a:txBody>
                    <a:bodyPr/>
                    <a:lstStyle/>
                    <a:p>
                      <a:pPr algn="just">
                        <a:spcAft>
                          <a:spcPts val="0"/>
                        </a:spcAft>
                      </a:pPr>
                      <a:r>
                        <a:rPr lang="pt-PT" sz="1000" dirty="0">
                          <a:hlinkClick r:id="rId2"/>
                        </a:rPr>
                        <a:t>aprendizagens essenciais em </a:t>
                      </a:r>
                      <a:r>
                        <a:rPr lang="pt-PT" sz="1000" dirty="0" err="1">
                          <a:hlinkClick r:id="rId2"/>
                        </a:rPr>
                        <a:t>portugues</a:t>
                      </a:r>
                      <a:r>
                        <a:rPr lang="pt-PT" sz="1000" dirty="0">
                          <a:hlinkClick r:id="rId2"/>
                        </a:rPr>
                        <a:t> e musica – Procurar</a:t>
                      </a:r>
                      <a:endParaRPr lang="pt-PT" sz="1000" dirty="0"/>
                    </a:p>
                    <a:p>
                      <a:pPr algn="just">
                        <a:spcAft>
                          <a:spcPts val="0"/>
                        </a:spcAft>
                      </a:pPr>
                      <a:endParaRPr lang="pt-PT" sz="1000" dirty="0">
                        <a:effectLst/>
                        <a:latin typeface="Cambria"/>
                        <a:ea typeface="Cambria"/>
                        <a:cs typeface="Times New Roman"/>
                      </a:endParaRPr>
                    </a:p>
                  </a:txBody>
                  <a:tcPr marL="58525" marR="58525" marT="0" marB="0">
                    <a:solidFill>
                      <a:schemeClr val="bg2"/>
                    </a:solidFill>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lang="pt-PT" sz="1000" i="1" dirty="0"/>
                        <a:t>Refletir sobre a</a:t>
                      </a:r>
                      <a:r>
                        <a:rPr lang="pt-PT" sz="1000" dirty="0"/>
                        <a:t> música no ensino da Língua Portuguesa, não se limita a uma mera análise das letras mas envolve um processo ativo de interação com o texto, reflexão e criação. Relacionar letras de músicas com temas de História, Geografia, Ciências e Arte, promovendo uma aprendizagem mais significativa e contextualizada, numa abordagem interdisciplinar estimula a curiosidade,</a:t>
                      </a:r>
                      <a:endParaRPr lang="pt-PT" sz="1000" dirty="0">
                        <a:effectLst/>
                        <a:latin typeface="Cambria"/>
                        <a:ea typeface="Cambria"/>
                        <a:cs typeface="Times New Roman"/>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pt-PT" sz="1000" dirty="0">
                          <a:hlinkClick r:id="rId3"/>
                        </a:rPr>
                        <a:t>Música no currículo de LP</a:t>
                      </a:r>
                      <a:endParaRPr lang="pt-PT" sz="1000" dirty="0"/>
                    </a:p>
                  </a:txBody>
                  <a:tcPr marL="58525" marR="58525" marT="0" marB="0">
                    <a:solidFill>
                      <a:schemeClr val="bg2"/>
                    </a:solidFill>
                  </a:tcPr>
                </a:tc>
                <a:tc>
                  <a:txBody>
                    <a:bodyPr/>
                    <a:lstStyle/>
                    <a:p>
                      <a:pPr algn="just">
                        <a:spcAft>
                          <a:spcPts val="0"/>
                        </a:spcAft>
                      </a:pPr>
                      <a:r>
                        <a:rPr lang="pt-PT" sz="1000" b="0" i="0" kern="1200" dirty="0">
                          <a:solidFill>
                            <a:schemeClr val="dk1"/>
                          </a:solidFill>
                          <a:effectLst/>
                          <a:latin typeface="+mn-lt"/>
                          <a:ea typeface="+mn-ea"/>
                          <a:cs typeface="+mn-cs"/>
                        </a:rPr>
                        <a:t>Refletir,  sozinho ou em grupo, sobre a produção de material escrito, audiovisual e multimédia ou outro, utilizando vocabulário apropriado, reconhecendo a música como construção social, património e fator de identidade cultural. </a:t>
                      </a:r>
                    </a:p>
                    <a:p>
                      <a:pPr algn="just">
                        <a:spcAft>
                          <a:spcPts val="0"/>
                        </a:spcAft>
                      </a:pPr>
                      <a:endParaRPr lang="pt-PT" sz="1000" b="0" i="0" kern="1200" dirty="0">
                        <a:solidFill>
                          <a:schemeClr val="dk1"/>
                        </a:solidFill>
                        <a:effectLst/>
                        <a:latin typeface="+mn-lt"/>
                        <a:ea typeface="+mn-ea"/>
                        <a:cs typeface="+mn-cs"/>
                        <a:hlinkClick r:id="rId3"/>
                      </a:endParaRPr>
                    </a:p>
                    <a:p>
                      <a:pPr algn="just">
                        <a:spcAft>
                          <a:spcPts val="0"/>
                        </a:spcAft>
                      </a:pPr>
                      <a:r>
                        <a:rPr lang="pt-PT" sz="1000" dirty="0">
                          <a:hlinkClick r:id="rId4"/>
                        </a:rPr>
                        <a:t>Aprendizagens Essenciais - Ensino Básico | Direção-Geral da Educação</a:t>
                      </a:r>
                      <a:endParaRPr lang="pt-PT" sz="1000" dirty="0">
                        <a:effectLst/>
                      </a:endParaRPr>
                    </a:p>
                  </a:txBody>
                  <a:tcPr marL="58525" marR="58525" marT="0" marB="0">
                    <a:solidFill>
                      <a:schemeClr val="bg2"/>
                    </a:solidFill>
                  </a:tcPr>
                </a:tc>
                <a:extLst>
                  <a:ext uri="{0D108BD9-81ED-4DB2-BD59-A6C34878D82A}">
                    <a16:rowId xmlns:a16="http://schemas.microsoft.com/office/drawing/2014/main" val="554428775"/>
                  </a:ext>
                </a:extLst>
              </a:tr>
            </a:tbl>
          </a:graphicData>
        </a:graphic>
      </p:graphicFrame>
    </p:spTree>
    <p:extLst>
      <p:ext uri="{BB962C8B-B14F-4D97-AF65-F5344CB8AC3E}">
        <p14:creationId xmlns:p14="http://schemas.microsoft.com/office/powerpoint/2010/main" val="356298368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6E747A"/>
      </a:dk2>
      <a:lt2>
        <a:srgbClr val="E7E6E6"/>
      </a:lt2>
      <a:accent1>
        <a:srgbClr val="5B9BD5"/>
      </a:accent1>
      <a:accent2>
        <a:srgbClr val="ED7D31"/>
      </a:accent2>
      <a:accent3>
        <a:srgbClr val="A5A5A5"/>
      </a:accent3>
      <a:accent4>
        <a:srgbClr val="FFC000"/>
      </a:accent4>
      <a:accent5>
        <a:srgbClr val="4472C4"/>
      </a:accent5>
      <a:accent6>
        <a:srgbClr val="70AD47"/>
      </a:accent6>
      <a:hlink>
        <a:srgbClr val="085296"/>
      </a:hlink>
      <a:folHlink>
        <a:srgbClr val="99336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TotalTime>
  <Words>358</Words>
  <Application>Microsoft Office PowerPoint</Application>
  <PresentationFormat>Apresentação no Ecrã (4:3)</PresentationFormat>
  <Paragraphs>21</Paragraphs>
  <Slides>1</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vt:i4>
      </vt:variant>
    </vt:vector>
  </HeadingPairs>
  <TitlesOfParts>
    <vt:vector size="6" baseType="lpstr">
      <vt:lpstr>Arial</vt:lpstr>
      <vt:lpstr>Calibri</vt:lpstr>
      <vt:lpstr>Cambria</vt:lpstr>
      <vt:lpstr>Philosopher</vt:lpstr>
      <vt:lpstr>Blank</vt:lpstr>
      <vt:lpstr>Léxico em contexto: um glossário interdisciplinar com Português e Música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Filomena Viegas</dc:creator>
  <cp:lastModifiedBy>Cristina Carvalho</cp:lastModifiedBy>
  <cp:revision>44</cp:revision>
  <dcterms:created xsi:type="dcterms:W3CDTF">2021-01-19T17:09:20Z</dcterms:created>
  <dcterms:modified xsi:type="dcterms:W3CDTF">2025-03-27T20:53:50Z</dcterms:modified>
</cp:coreProperties>
</file>