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491" r:id="rId2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omena Viegas" initials="FV" lastIdx="1" clrIdx="0">
    <p:extLst>
      <p:ext uri="{19B8F6BF-5375-455C-9EA6-DF929625EA0E}">
        <p15:presenceInfo xmlns:p15="http://schemas.microsoft.com/office/powerpoint/2012/main" userId="059ed02ba9f591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076"/>
    <a:srgbClr val="507470"/>
    <a:srgbClr val="AEAFE4"/>
    <a:srgbClr val="F3F3FB"/>
    <a:srgbClr val="4A7059"/>
    <a:srgbClr val="666632"/>
    <a:srgbClr val="B5B6E6"/>
    <a:srgbClr val="CCC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082CD-B30F-46FE-A180-912DD63B64D2}" v="12" dt="2025-04-05T06:16:41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6173" autoAdjust="0"/>
  </p:normalViewPr>
  <p:slideViewPr>
    <p:cSldViewPr showGuides="1">
      <p:cViewPr varScale="1">
        <p:scale>
          <a:sx n="70" d="100"/>
          <a:sy n="70" d="100"/>
        </p:scale>
        <p:origin x="1699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70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Carvalho" userId="8d889036f6f7d8cc" providerId="LiveId" clId="{ED3082CD-B30F-46FE-A180-912DD63B64D2}"/>
    <pc:docChg chg="modSld">
      <pc:chgData name="Cristina Carvalho" userId="8d889036f6f7d8cc" providerId="LiveId" clId="{ED3082CD-B30F-46FE-A180-912DD63B64D2}" dt="2025-04-05T06:16:44.957" v="120" actId="6549"/>
      <pc:docMkLst>
        <pc:docMk/>
      </pc:docMkLst>
      <pc:sldChg chg="modSp mod">
        <pc:chgData name="Cristina Carvalho" userId="8d889036f6f7d8cc" providerId="LiveId" clId="{ED3082CD-B30F-46FE-A180-912DD63B64D2}" dt="2025-04-05T06:16:44.957" v="120" actId="6549"/>
        <pc:sldMkLst>
          <pc:docMk/>
          <pc:sldMk cId="3562983683" sldId="491"/>
        </pc:sldMkLst>
        <pc:graphicFrameChg chg="mod modGraphic">
          <ac:chgData name="Cristina Carvalho" userId="8d889036f6f7d8cc" providerId="LiveId" clId="{ED3082CD-B30F-46FE-A180-912DD63B64D2}" dt="2025-04-05T06:16:44.957" v="120" actId="6549"/>
          <ac:graphicFrameMkLst>
            <pc:docMk/>
            <pc:sldMk cId="3562983683" sldId="491"/>
            <ac:graphicFrameMk id="7" creationId="{493352A0-47E4-4878-8381-1346690D4BD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40BC-6F64-434C-93BE-964B4819733E}" type="datetimeFigureOut">
              <a:rPr lang="pt-PT" smtClean="0"/>
              <a:t>05/04/2025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A655B-5EDE-4FA6-A649-BBB7C6F10D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04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8C1B202B-28CD-4948-9DFB-C892E26C51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27"/>
            <a:ext cx="9132583" cy="315835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A236EC7-CAD4-4FBB-9429-E994399F7E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99" y="2018776"/>
            <a:ext cx="1018141" cy="1700103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FB610021-3B8D-403F-85CF-808D0A6F44F6}"/>
              </a:ext>
            </a:extLst>
          </p:cNvPr>
          <p:cNvSpPr/>
          <p:nvPr userDrawn="1"/>
        </p:nvSpPr>
        <p:spPr>
          <a:xfrm>
            <a:off x="2859062" y="3286776"/>
            <a:ext cx="478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PT" sz="2400" b="0" i="0" dirty="0">
                <a:solidFill>
                  <a:srgbClr val="C00000"/>
                </a:solidFill>
                <a:effectLst/>
                <a:latin typeface="Philosopher"/>
              </a:rPr>
              <a:t>LEITURA, LITERATURA e GRAMÁTICA</a:t>
            </a:r>
            <a:r>
              <a:rPr lang="pt-PT" sz="2400" b="1" i="0" dirty="0">
                <a:solidFill>
                  <a:srgbClr val="C00000"/>
                </a:solidFill>
                <a:effectLst/>
                <a:latin typeface="Philosopher"/>
              </a:rPr>
              <a:t> </a:t>
            </a:r>
            <a:endParaRPr lang="pt-PT" sz="2400" b="0" i="0" dirty="0">
              <a:solidFill>
                <a:srgbClr val="C00000"/>
              </a:solidFill>
              <a:effectLst/>
              <a:latin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385622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5525" y="541892"/>
            <a:ext cx="8672946" cy="533400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t-PT" sz="2400" smtClean="0">
                <a:effectLst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5" y="1075292"/>
            <a:ext cx="8672945" cy="5283118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252741" y="6450899"/>
            <a:ext cx="1655729" cy="27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21 março - 2025</a:t>
            </a:r>
            <a:endParaRPr lang="pt-P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Aprendizagens Essenciais de Português nos ensinos Básico e Secundário</a:t>
            </a:r>
            <a:endParaRPr lang="pt-PT" sz="1800" b="1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75BB240-DE26-433B-B255-B5A63D07994F}"/>
              </a:ext>
            </a:extLst>
          </p:cNvPr>
          <p:cNvSpPr txBox="1"/>
          <p:nvPr userDrawn="1"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 IV Jornadas Pedagógicas APP - Paredes </a:t>
            </a:r>
          </a:p>
        </p:txBody>
      </p:sp>
    </p:spTree>
    <p:extLst>
      <p:ext uri="{BB962C8B-B14F-4D97-AF65-F5344CB8AC3E}">
        <p14:creationId xmlns:p14="http://schemas.microsoft.com/office/powerpoint/2010/main" val="844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7A7F-CDE7-4C4B-AAB2-7A7E427E069E}" type="datetimeFigureOut">
              <a:rPr lang="pt-PT" smtClean="0"/>
              <a:pPr/>
              <a:t>05/04/2025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D7B7-B982-42AE-B86D-1541088D531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874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search?q=aprendizagens+essenciais+em+portugues+e+musica&amp;form=ANNTH1&amp;refig=7b3b9aa8c60f4267b9573c92cd876a13&amp;pc=LCTS&amp;ntref=1" TargetMode="External"/><Relationship Id="rId2" Type="http://schemas.openxmlformats.org/officeDocument/2006/relationships/hyperlink" Target="https://dge.mec.pt/aprendizagens-essenciais-ensino-basi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224154"/>
              </p:ext>
            </p:extLst>
          </p:nvPr>
        </p:nvGraphicFramePr>
        <p:xfrm>
          <a:off x="235524" y="1271341"/>
          <a:ext cx="8672946" cy="577061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3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26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62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3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0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SIMPLICIDADE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/>
                        <a:t>O conceito de </a:t>
                      </a:r>
                      <a:r>
                        <a:rPr lang="pt-PT" sz="1000" b="1" dirty="0"/>
                        <a:t>linguagem corrente</a:t>
                      </a:r>
                      <a:r>
                        <a:rPr lang="pt-PT" sz="1000" dirty="0"/>
                        <a:t> refere-se ao uso cotidiano e espontâneo da língua em situações informais de comunicação.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/>
                        <a:t>A </a:t>
                      </a:r>
                      <a:r>
                        <a:rPr lang="pt-PT" sz="1000" b="1" dirty="0"/>
                        <a:t>simplicidade na linguagem corrente e na música</a:t>
                      </a:r>
                      <a:r>
                        <a:rPr lang="pt-PT" sz="1000" dirty="0"/>
                        <a:t> refere-se ao uso de uma linguagem acessível, direta e próxima do modo como as pessoas falam no dia a dia.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/>
                        <a:t>Na música, especialmente em gêneros populares, essa simplicidade ajuda a criar uma conexão emocional e imediata com o público, tornando a mensagem mais compreensível e fácil de se identificar.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000" b="1" dirty="0"/>
                        <a:t>Vocabulário acessível</a:t>
                      </a:r>
                      <a:r>
                        <a:rPr lang="pt-PT" sz="1000" dirty="0"/>
                        <a:t>: Uso de palavras comuns e fáceis de entender.</a:t>
                      </a:r>
                    </a:p>
                    <a:p>
                      <a:pPr algn="just"/>
                      <a:r>
                        <a:rPr lang="pt-PT" sz="1000" b="1" dirty="0"/>
                        <a:t>Frases curtas e diretas</a:t>
                      </a:r>
                      <a:r>
                        <a:rPr lang="pt-PT" sz="1000" dirty="0"/>
                        <a:t>: Estruturas simples que facilitam a compreensão.</a:t>
                      </a:r>
                    </a:p>
                    <a:p>
                      <a:pPr algn="just"/>
                      <a:r>
                        <a:rPr lang="pt-PT" sz="1000" b="1" dirty="0"/>
                        <a:t>Repetição</a:t>
                      </a:r>
                      <a:r>
                        <a:rPr lang="pt-PT" sz="1000" dirty="0"/>
                        <a:t>: Refrões repetidos reforçam a mensagem e tornam a música mais memorável.</a:t>
                      </a:r>
                    </a:p>
                    <a:p>
                      <a:pPr algn="just"/>
                      <a:r>
                        <a:rPr lang="pt-PT" sz="1000" b="1" dirty="0"/>
                        <a:t>Expressividade emocional</a:t>
                      </a:r>
                      <a:r>
                        <a:rPr lang="pt-PT" sz="1000" dirty="0"/>
                        <a:t>: Linguagem simples que traduz sentimentos de forma clara e autêntica.</a:t>
                      </a:r>
                    </a:p>
                    <a:p>
                      <a:pPr algn="just"/>
                      <a:r>
                        <a:rPr lang="pt-PT" sz="1000" b="1" dirty="0"/>
                        <a:t>Uso de gírias e expressões populares</a:t>
                      </a:r>
                      <a:r>
                        <a:rPr lang="pt-PT" sz="1000" dirty="0"/>
                        <a:t>: Aproxima a música do modo como as pessoas falam no cotidiano.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/>
                        <a:t>A simplicidade na construção direta e emocional, com frases curtas e fáceis de entender, permite que a música toque as pessoas de forma íntima e verdadeira.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2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1" dirty="0"/>
                        <a:t>Simplicidade</a:t>
                      </a:r>
                      <a:r>
                        <a:rPr lang="pt-PT" sz="1000" dirty="0"/>
                        <a:t>: Frases mais curtas e diretas, com vocabulário acessível.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/>
                        <a:t>A simplicidade na linguagem musical não diminui seu valor artístico; pelo contrário, ela amplia a comunicação, tornando as canções mais populares e identificáveis.</a:t>
                      </a: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7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dirty="0"/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>
                          <a:hlinkClick r:id="rId2"/>
                        </a:rPr>
                        <a:t>Aprendizagens Essenciais - Ensino Básico | Direção-Geral da Educação</a:t>
                      </a:r>
                      <a:endParaRPr lang="pt-PT" sz="1000" dirty="0"/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>
                          <a:hlinkClick r:id="rId3"/>
                        </a:rPr>
                        <a:t>aprendizagens essenciais em </a:t>
                      </a:r>
                      <a:r>
                        <a:rPr lang="pt-PT" sz="1000" dirty="0" err="1">
                          <a:hlinkClick r:id="rId3"/>
                        </a:rPr>
                        <a:t>portugues</a:t>
                      </a:r>
                      <a:r>
                        <a:rPr lang="pt-PT" sz="1000" dirty="0">
                          <a:hlinkClick r:id="rId3"/>
                        </a:rPr>
                        <a:t> e musica – Procurar</a:t>
                      </a:r>
                      <a:endParaRPr lang="pt-PT" sz="1000" dirty="0"/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28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9836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262</Words>
  <Application>Microsoft Office PowerPoint</Application>
  <PresentationFormat>Apresentação no Ecrã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Philosopher</vt:lpstr>
      <vt:lpstr>Blank</vt:lpstr>
      <vt:lpstr>Léxico em contexto: um glossário interdisciplinar com Português e Música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Filomena Viegas</dc:creator>
  <cp:lastModifiedBy>Cristina Carvalho</cp:lastModifiedBy>
  <cp:revision>44</cp:revision>
  <dcterms:created xsi:type="dcterms:W3CDTF">2021-01-19T17:09:20Z</dcterms:created>
  <dcterms:modified xsi:type="dcterms:W3CDTF">2025-04-05T06:16:50Z</dcterms:modified>
</cp:coreProperties>
</file>