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4"/>
  </p:sldMasterIdLst>
  <p:notesMasterIdLst>
    <p:notesMasterId r:id="rId6"/>
  </p:notesMasterIdLst>
  <p:sldIdLst>
    <p:sldId id="431" r:id="rId5"/>
  </p:sldIdLst>
  <p:sldSz cx="9144000" cy="5143500" type="screen16x9"/>
  <p:notesSz cx="6858000" cy="9144000"/>
  <p:embeddedFontLst>
    <p:embeddedFont>
      <p:font typeface="Alata" panose="020B0604020202020204" charset="0"/>
      <p:regular r:id="rId7"/>
    </p:embeddedFont>
    <p:embeddedFont>
      <p:font typeface="Bookman Old Style" panose="02050604050505020204" pitchFamily="18" charset="0"/>
      <p:regular r:id="rId8"/>
      <p:bold r:id="rId9"/>
      <p:italic r:id="rId10"/>
      <p:boldItalic r:id="rId11"/>
    </p:embeddedFont>
    <p:embeddedFont>
      <p:font typeface="Fredoka One" panose="02000000000000000000" pitchFamily="2" charset="0"/>
      <p:regular r:id="rId12"/>
    </p:embeddedFont>
    <p:embeddedFont>
      <p:font typeface="Palatino Linotype" panose="02040502050505030304" pitchFamily="18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73763"/>
    <a:srgbClr val="FF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CE7CFD-8FFA-4344-B625-D5FFEECDE799}">
  <a:tblStyle styleId="{D5CE7CFD-8FFA-4344-B625-D5FFEECDE79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196" autoAdjust="0"/>
  </p:normalViewPr>
  <p:slideViewPr>
    <p:cSldViewPr snapToGrid="0">
      <p:cViewPr varScale="1">
        <p:scale>
          <a:sx n="106" d="100"/>
          <a:sy n="106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g925fde2a4e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9" name="Google Shape;849;g925fde2a4e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9207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 txBox="1">
            <a:spLocks noGrp="1"/>
          </p:cNvSpPr>
          <p:nvPr>
            <p:ph type="subTitle" idx="1"/>
          </p:nvPr>
        </p:nvSpPr>
        <p:spPr>
          <a:xfrm>
            <a:off x="190207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"/>
          <p:cNvSpPr/>
          <p:nvPr/>
        </p:nvSpPr>
        <p:spPr>
          <a:xfrm>
            <a:off x="7094150" y="4618425"/>
            <a:ext cx="1898626" cy="533932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7"/>
          <p:cNvSpPr/>
          <p:nvPr/>
        </p:nvSpPr>
        <p:spPr>
          <a:xfrm>
            <a:off x="237416" y="428216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"/>
          <p:cNvSpPr/>
          <p:nvPr/>
        </p:nvSpPr>
        <p:spPr>
          <a:xfrm>
            <a:off x="288663" y="4679410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2" name="Google Shape;172;p7"/>
          <p:cNvGrpSpPr/>
          <p:nvPr/>
        </p:nvGrpSpPr>
        <p:grpSpPr>
          <a:xfrm>
            <a:off x="523464" y="4505247"/>
            <a:ext cx="189773" cy="174158"/>
            <a:chOff x="6476077" y="96834"/>
            <a:chExt cx="189773" cy="174158"/>
          </a:xfrm>
        </p:grpSpPr>
        <p:sp>
          <p:nvSpPr>
            <p:cNvPr id="173" name="Google Shape;173;p7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">
    <p:bg>
      <p:bgPr>
        <a:solidFill>
          <a:schemeClr val="accent6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">
    <p:bg>
      <p:bgPr>
        <a:solidFill>
          <a:schemeClr val="accent5"/>
        </a:solidFill>
        <a:effectLst/>
      </p:bgPr>
    </p:bg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25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Fredoka One"/>
              <a:buNone/>
              <a:defRPr sz="28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01675"/>
            <a:ext cx="7717500" cy="34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Alata"/>
              <a:buChar char="●"/>
              <a:defRPr sz="18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●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●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80" r:id="rId2"/>
    <p:sldLayoutId id="2147483681" r:id="rId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EA4335"/>
          </p15:clr>
        </p15:guide>
        <p15:guide id="2" pos="2880">
          <p15:clr>
            <a:srgbClr val="EA4335"/>
          </p15:clr>
        </p15:guide>
        <p15:guide id="3">
          <p15:clr>
            <a:srgbClr val="EA4335"/>
          </p15:clr>
        </p15:guide>
        <p15:guide id="4" pos="5760">
          <p15:clr>
            <a:srgbClr val="EA4335"/>
          </p15:clr>
        </p15:guide>
        <p15:guide id="5" pos="449">
          <p15:clr>
            <a:srgbClr val="EA4335"/>
          </p15:clr>
        </p15:guide>
        <p15:guide id="6" pos="5311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44"/>
          <p:cNvSpPr txBox="1">
            <a:spLocks noGrp="1"/>
          </p:cNvSpPr>
          <p:nvPr>
            <p:ph type="title"/>
          </p:nvPr>
        </p:nvSpPr>
        <p:spPr>
          <a:xfrm>
            <a:off x="419380" y="567321"/>
            <a:ext cx="872462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Vamos colocar questões para as dificuldades encontradas:</a:t>
            </a:r>
          </a:p>
        </p:txBody>
      </p:sp>
      <p:grpSp>
        <p:nvGrpSpPr>
          <p:cNvPr id="122" name="Google Shape;241;p34">
            <a:extLst>
              <a:ext uri="{FF2B5EF4-FFF2-40B4-BE49-F238E27FC236}">
                <a16:creationId xmlns:a16="http://schemas.microsoft.com/office/drawing/2014/main" id="{C44D264B-0032-4F6B-A482-3B61D58F5329}"/>
              </a:ext>
            </a:extLst>
          </p:cNvPr>
          <p:cNvGrpSpPr/>
          <p:nvPr/>
        </p:nvGrpSpPr>
        <p:grpSpPr>
          <a:xfrm rot="-5950255">
            <a:off x="-49403" y="796549"/>
            <a:ext cx="650951" cy="662023"/>
            <a:chOff x="7807869" y="2868655"/>
            <a:chExt cx="929908" cy="935736"/>
          </a:xfrm>
        </p:grpSpPr>
        <p:sp>
          <p:nvSpPr>
            <p:cNvPr id="123" name="Google Shape;242;p34">
              <a:extLst>
                <a:ext uri="{FF2B5EF4-FFF2-40B4-BE49-F238E27FC236}">
                  <a16:creationId xmlns:a16="http://schemas.microsoft.com/office/drawing/2014/main" id="{9E22BD38-C8C5-499B-96C1-DEAF13251948}"/>
                </a:ext>
              </a:extLst>
            </p:cNvPr>
            <p:cNvSpPr/>
            <p:nvPr/>
          </p:nvSpPr>
          <p:spPr>
            <a:xfrm rot="2423846">
              <a:off x="7971563" y="3279927"/>
              <a:ext cx="338381" cy="338381"/>
            </a:xfrm>
            <a:prstGeom prst="ellipse">
              <a:avLst/>
            </a:prstGeom>
            <a:solidFill>
              <a:srgbClr val="000000">
                <a:alpha val="19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243;p34">
              <a:extLst>
                <a:ext uri="{FF2B5EF4-FFF2-40B4-BE49-F238E27FC236}">
                  <a16:creationId xmlns:a16="http://schemas.microsoft.com/office/drawing/2014/main" id="{A788218C-74D2-466A-B256-7D9DDBA0095D}"/>
                </a:ext>
              </a:extLst>
            </p:cNvPr>
            <p:cNvGrpSpPr/>
            <p:nvPr/>
          </p:nvGrpSpPr>
          <p:grpSpPr>
            <a:xfrm rot="2424200">
              <a:off x="7954902" y="2992711"/>
              <a:ext cx="635841" cy="687623"/>
              <a:chOff x="8061867" y="953444"/>
              <a:chExt cx="405081" cy="438092"/>
            </a:xfrm>
          </p:grpSpPr>
          <p:sp>
            <p:nvSpPr>
              <p:cNvPr id="125" name="Google Shape;244;p34">
                <a:extLst>
                  <a:ext uri="{FF2B5EF4-FFF2-40B4-BE49-F238E27FC236}">
                    <a16:creationId xmlns:a16="http://schemas.microsoft.com/office/drawing/2014/main" id="{C0B37C6A-89D9-4C3D-93F7-25413E6C9D2E}"/>
                  </a:ext>
                </a:extLst>
              </p:cNvPr>
              <p:cNvSpPr/>
              <p:nvPr/>
            </p:nvSpPr>
            <p:spPr>
              <a:xfrm rot="1160833">
                <a:off x="8096701" y="1085601"/>
                <a:ext cx="306621" cy="262557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4320" extrusionOk="0">
                    <a:moveTo>
                      <a:pt x="2913" y="0"/>
                    </a:moveTo>
                    <a:cubicBezTo>
                      <a:pt x="2903" y="0"/>
                      <a:pt x="2893" y="0"/>
                      <a:pt x="2883" y="1"/>
                    </a:cubicBezTo>
                    <a:cubicBezTo>
                      <a:pt x="956" y="1"/>
                      <a:pt x="1" y="2313"/>
                      <a:pt x="1358" y="3687"/>
                    </a:cubicBezTo>
                    <a:cubicBezTo>
                      <a:pt x="1795" y="4123"/>
                      <a:pt x="2333" y="4319"/>
                      <a:pt x="2861" y="4319"/>
                    </a:cubicBezTo>
                    <a:cubicBezTo>
                      <a:pt x="3973" y="4319"/>
                      <a:pt x="5044" y="3452"/>
                      <a:pt x="5044" y="2145"/>
                    </a:cubicBezTo>
                    <a:cubicBezTo>
                      <a:pt x="5044" y="966"/>
                      <a:pt x="4089" y="0"/>
                      <a:pt x="2913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245;p34">
                <a:extLst>
                  <a:ext uri="{FF2B5EF4-FFF2-40B4-BE49-F238E27FC236}">
                    <a16:creationId xmlns:a16="http://schemas.microsoft.com/office/drawing/2014/main" id="{8269A966-3EEE-43F7-ACA4-3A888B0D12F0}"/>
                  </a:ext>
                </a:extLst>
              </p:cNvPr>
              <p:cNvSpPr/>
              <p:nvPr/>
            </p:nvSpPr>
            <p:spPr>
              <a:xfrm rot="1160833">
                <a:off x="8102993" y="1067347"/>
                <a:ext cx="306621" cy="263226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4331" extrusionOk="0">
                    <a:moveTo>
                      <a:pt x="2883" y="0"/>
                    </a:moveTo>
                    <a:cubicBezTo>
                      <a:pt x="956" y="0"/>
                      <a:pt x="1" y="2329"/>
                      <a:pt x="1358" y="3686"/>
                    </a:cubicBezTo>
                    <a:cubicBezTo>
                      <a:pt x="1798" y="4131"/>
                      <a:pt x="2339" y="4330"/>
                      <a:pt x="2871" y="4330"/>
                    </a:cubicBezTo>
                    <a:cubicBezTo>
                      <a:pt x="3980" y="4330"/>
                      <a:pt x="5044" y="3464"/>
                      <a:pt x="5044" y="2162"/>
                    </a:cubicBezTo>
                    <a:cubicBezTo>
                      <a:pt x="5044" y="972"/>
                      <a:pt x="4072" y="0"/>
                      <a:pt x="2883" y="0"/>
                    </a:cubicBezTo>
                    <a:close/>
                  </a:path>
                </a:pathLst>
              </a:custGeom>
              <a:solidFill>
                <a:srgbClr val="0737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73763"/>
                  </a:solidFill>
                </a:endParaRPr>
              </a:p>
            </p:txBody>
          </p:sp>
          <p:sp>
            <p:nvSpPr>
              <p:cNvPr id="127" name="Google Shape;246;p34">
                <a:extLst>
                  <a:ext uri="{FF2B5EF4-FFF2-40B4-BE49-F238E27FC236}">
                    <a16:creationId xmlns:a16="http://schemas.microsoft.com/office/drawing/2014/main" id="{E6674953-0CA7-492E-8409-CA54AF53A3F4}"/>
                  </a:ext>
                </a:extLst>
              </p:cNvPr>
              <p:cNvSpPr/>
              <p:nvPr/>
            </p:nvSpPr>
            <p:spPr>
              <a:xfrm rot="1160833">
                <a:off x="8202023" y="1005823"/>
                <a:ext cx="191509" cy="282128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4642" extrusionOk="0">
                    <a:moveTo>
                      <a:pt x="1525" y="1"/>
                    </a:moveTo>
                    <a:cubicBezTo>
                      <a:pt x="688" y="1"/>
                      <a:pt x="1" y="688"/>
                      <a:pt x="1" y="1525"/>
                    </a:cubicBezTo>
                    <a:lnTo>
                      <a:pt x="1" y="3117"/>
                    </a:lnTo>
                    <a:cubicBezTo>
                      <a:pt x="1" y="3955"/>
                      <a:pt x="688" y="4642"/>
                      <a:pt x="1525" y="4642"/>
                    </a:cubicBezTo>
                    <a:lnTo>
                      <a:pt x="1643" y="4642"/>
                    </a:lnTo>
                    <a:cubicBezTo>
                      <a:pt x="2480" y="4642"/>
                      <a:pt x="3151" y="3955"/>
                      <a:pt x="3151" y="3117"/>
                    </a:cubicBezTo>
                    <a:lnTo>
                      <a:pt x="3151" y="1525"/>
                    </a:lnTo>
                    <a:cubicBezTo>
                      <a:pt x="3151" y="688"/>
                      <a:pt x="2480" y="1"/>
                      <a:pt x="16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247;p34">
                <a:extLst>
                  <a:ext uri="{FF2B5EF4-FFF2-40B4-BE49-F238E27FC236}">
                    <a16:creationId xmlns:a16="http://schemas.microsoft.com/office/drawing/2014/main" id="{92F3EFAE-15E2-4D9E-834E-145B74A7FA39}"/>
                  </a:ext>
                </a:extLst>
              </p:cNvPr>
              <p:cNvSpPr/>
              <p:nvPr/>
            </p:nvSpPr>
            <p:spPr>
              <a:xfrm rot="1160833">
                <a:off x="8143223" y="997277"/>
                <a:ext cx="285227" cy="244324"/>
              </a:xfrm>
              <a:custGeom>
                <a:avLst/>
                <a:gdLst/>
                <a:ahLst/>
                <a:cxnLst/>
                <a:rect l="l" t="t" r="r" b="b"/>
                <a:pathLst>
                  <a:path w="4693" h="4020" extrusionOk="0">
                    <a:moveTo>
                      <a:pt x="2682" y="0"/>
                    </a:moveTo>
                    <a:cubicBezTo>
                      <a:pt x="889" y="0"/>
                      <a:pt x="1" y="2162"/>
                      <a:pt x="1274" y="3435"/>
                    </a:cubicBezTo>
                    <a:cubicBezTo>
                      <a:pt x="1678" y="3839"/>
                      <a:pt x="2176" y="4020"/>
                      <a:pt x="2665" y="4020"/>
                    </a:cubicBezTo>
                    <a:cubicBezTo>
                      <a:pt x="3697" y="4020"/>
                      <a:pt x="4692" y="3216"/>
                      <a:pt x="4692" y="2011"/>
                    </a:cubicBezTo>
                    <a:cubicBezTo>
                      <a:pt x="4692" y="888"/>
                      <a:pt x="3788" y="0"/>
                      <a:pt x="2682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248;p34">
                <a:extLst>
                  <a:ext uri="{FF2B5EF4-FFF2-40B4-BE49-F238E27FC236}">
                    <a16:creationId xmlns:a16="http://schemas.microsoft.com/office/drawing/2014/main" id="{B037C8E7-3D72-42E1-A82B-E69528DB5E75}"/>
                  </a:ext>
                </a:extLst>
              </p:cNvPr>
              <p:cNvSpPr/>
              <p:nvPr/>
            </p:nvSpPr>
            <p:spPr>
              <a:xfrm rot="1160833">
                <a:off x="8190019" y="986900"/>
                <a:ext cx="243473" cy="243473"/>
              </a:xfrm>
              <a:custGeom>
                <a:avLst/>
                <a:gdLst/>
                <a:ahLst/>
                <a:cxnLst/>
                <a:rect l="l" t="t" r="r" b="b"/>
                <a:pathLst>
                  <a:path w="4006" h="4006" extrusionOk="0">
                    <a:moveTo>
                      <a:pt x="1995" y="1"/>
                    </a:moveTo>
                    <a:cubicBezTo>
                      <a:pt x="889" y="1"/>
                      <a:pt x="1" y="889"/>
                      <a:pt x="1" y="2011"/>
                    </a:cubicBezTo>
                    <a:cubicBezTo>
                      <a:pt x="1" y="3117"/>
                      <a:pt x="889" y="4005"/>
                      <a:pt x="1995" y="4005"/>
                    </a:cubicBezTo>
                    <a:cubicBezTo>
                      <a:pt x="3101" y="4005"/>
                      <a:pt x="4005" y="3117"/>
                      <a:pt x="4005" y="2011"/>
                    </a:cubicBezTo>
                    <a:cubicBezTo>
                      <a:pt x="4005" y="889"/>
                      <a:pt x="3101" y="1"/>
                      <a:pt x="1995" y="1"/>
                    </a:cubicBezTo>
                    <a:close/>
                  </a:path>
                </a:pathLst>
              </a:custGeom>
              <a:solidFill>
                <a:srgbClr val="0737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073763"/>
                  </a:solidFill>
                </a:endParaRPr>
              </a:p>
            </p:txBody>
          </p:sp>
        </p:grpSp>
      </p:grpSp>
      <p:pic>
        <p:nvPicPr>
          <p:cNvPr id="130" name="Imagem 129">
            <a:extLst>
              <a:ext uri="{FF2B5EF4-FFF2-40B4-BE49-F238E27FC236}">
                <a16:creationId xmlns:a16="http://schemas.microsoft.com/office/drawing/2014/main" id="{0FB44BD9-9D26-46AD-A429-B22C5AF4AED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8" y="-3666"/>
            <a:ext cx="1482374" cy="3801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1F37ECE2-2137-6C47-8E28-3993EEAEA33E}"/>
              </a:ext>
            </a:extLst>
          </p:cNvPr>
          <p:cNvSpPr txBox="1"/>
          <p:nvPr/>
        </p:nvSpPr>
        <p:spPr>
          <a:xfrm>
            <a:off x="273600" y="1216800"/>
            <a:ext cx="866471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i)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 O que é o “</a:t>
            </a:r>
            <a:r>
              <a:rPr lang="pt-PT" sz="2200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que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”?</a:t>
            </a:r>
          </a:p>
          <a:p>
            <a:pPr algn="just"/>
            <a:endParaRPr lang="pt-PT" sz="8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pt-P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ii)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 Porque damos o nome de </a:t>
            </a:r>
            <a:r>
              <a:rPr lang="pt-PT" sz="2200" dirty="0">
                <a:solidFill>
                  <a:schemeClr val="accent3">
                    <a:lumMod val="75000"/>
                  </a:schemeClr>
                </a:solidFill>
                <a:latin typeface="Palatino Linotype" panose="02040502050505030304" pitchFamily="18" charset="0"/>
              </a:rPr>
              <a:t>ADJETIVAS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, </a:t>
            </a:r>
            <a:r>
              <a:rPr lang="pt-PT" sz="2200" dirty="0">
                <a:solidFill>
                  <a:schemeClr val="accent3">
                    <a:lumMod val="75000"/>
                  </a:schemeClr>
                </a:solidFill>
                <a:latin typeface="Palatino Linotype" panose="02040502050505030304" pitchFamily="18" charset="0"/>
              </a:rPr>
              <a:t>ADVERBIAIS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 e </a:t>
            </a:r>
            <a:r>
              <a:rPr lang="pt-PT" sz="2200" dirty="0">
                <a:solidFill>
                  <a:schemeClr val="accent3">
                    <a:lumMod val="75000"/>
                  </a:schemeClr>
                </a:solidFill>
                <a:latin typeface="Palatino Linotype" panose="02040502050505030304" pitchFamily="18" charset="0"/>
              </a:rPr>
              <a:t>SUBSTANTIVAS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 às orações subordinadas? </a:t>
            </a:r>
          </a:p>
          <a:p>
            <a:pPr algn="just"/>
            <a:endParaRPr lang="pt-PT" sz="8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pt-P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iii) 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Quando é que o “</a:t>
            </a:r>
            <a:r>
              <a:rPr lang="pt-PT" sz="2200" b="1" dirty="0">
                <a:solidFill>
                  <a:schemeClr val="accent3">
                    <a:lumMod val="75000"/>
                  </a:schemeClr>
                </a:solidFill>
                <a:latin typeface="Palatino Linotype" panose="02040502050505030304" pitchFamily="18" charset="0"/>
              </a:rPr>
              <a:t>se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” é </a:t>
            </a:r>
            <a:r>
              <a:rPr lang="pt-PT" sz="22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pronome pessoal 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e quando é que é </a:t>
            </a:r>
            <a:r>
              <a:rPr lang="pt-PT" sz="22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conjunção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?</a:t>
            </a:r>
          </a:p>
          <a:p>
            <a:pPr algn="just"/>
            <a:endParaRPr lang="pt-PT" sz="8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pt-P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iv) 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Quando é que a locução subordinativa “</a:t>
            </a:r>
            <a:r>
              <a:rPr lang="pt-PT" sz="2200" i="1" dirty="0">
                <a:solidFill>
                  <a:schemeClr val="accent3">
                    <a:lumMod val="75000"/>
                  </a:schemeClr>
                </a:solidFill>
                <a:latin typeface="Palatino Linotype" panose="02040502050505030304" pitchFamily="18" charset="0"/>
              </a:rPr>
              <a:t>desde que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” é </a:t>
            </a:r>
            <a:r>
              <a:rPr lang="pt-PT" sz="22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temporal 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e quando é que </a:t>
            </a:r>
            <a:r>
              <a:rPr lang="pt-PT" sz="2200">
                <a:solidFill>
                  <a:srgbClr val="002060"/>
                </a:solidFill>
                <a:latin typeface="Palatino Linotype" panose="02040502050505030304" pitchFamily="18" charset="0"/>
              </a:rPr>
              <a:t>é </a:t>
            </a:r>
            <a:r>
              <a:rPr lang="pt-PT" sz="2200" b="1">
                <a:solidFill>
                  <a:srgbClr val="002060"/>
                </a:solidFill>
                <a:latin typeface="Palatino Linotype" panose="02040502050505030304" pitchFamily="18" charset="0"/>
              </a:rPr>
              <a:t>condicional</a:t>
            </a:r>
            <a:r>
              <a:rPr lang="pt-PT" sz="2200">
                <a:solidFill>
                  <a:srgbClr val="002060"/>
                </a:solidFill>
                <a:latin typeface="Palatino Linotype" panose="02040502050505030304" pitchFamily="18" charset="0"/>
              </a:rPr>
              <a:t>?</a:t>
            </a:r>
            <a:endParaRPr lang="pt-PT" sz="22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/>
            <a:endParaRPr lang="pt-PT" sz="8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pt-P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v) 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Que funções sintáticas o “</a:t>
            </a:r>
            <a:r>
              <a:rPr lang="pt-PT" sz="2200" b="1" dirty="0">
                <a:solidFill>
                  <a:schemeClr val="accent3">
                    <a:lumMod val="75000"/>
                  </a:schemeClr>
                </a:solidFill>
                <a:latin typeface="Palatino Linotype" panose="02040502050505030304" pitchFamily="18" charset="0"/>
              </a:rPr>
              <a:t>que</a:t>
            </a:r>
            <a:r>
              <a:rPr lang="pt-PT" sz="2200" dirty="0">
                <a:solidFill>
                  <a:srgbClr val="002060"/>
                </a:solidFill>
                <a:latin typeface="Palatino Linotype" panose="02040502050505030304" pitchFamily="18" charset="0"/>
              </a:rPr>
              <a:t>” pode desempenhar na frase?</a:t>
            </a:r>
          </a:p>
          <a:p>
            <a:pPr algn="just"/>
            <a:endParaRPr lang="pt-PT" sz="20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9344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ersonal Notes - Teacher Appreciation Week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EEEEEE"/>
      </a:lt2>
      <a:accent1>
        <a:srgbClr val="FFAB40"/>
      </a:accent1>
      <a:accent2>
        <a:srgbClr val="FFCB65"/>
      </a:accent2>
      <a:accent3>
        <a:srgbClr val="F15232"/>
      </a:accent3>
      <a:accent4>
        <a:srgbClr val="C4341A"/>
      </a:accent4>
      <a:accent5>
        <a:srgbClr val="073763"/>
      </a:accent5>
      <a:accent6>
        <a:srgbClr val="569D96"/>
      </a:accent6>
      <a:hlink>
        <a:srgbClr val="07376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C24C9119EA7A4CA6797FD66859DBDE" ma:contentTypeVersion="2" ma:contentTypeDescription="Criar um novo documento." ma:contentTypeScope="" ma:versionID="7f4e147eca5d840b27e2aeb660f6dda2">
  <xsd:schema xmlns:xsd="http://www.w3.org/2001/XMLSchema" xmlns:xs="http://www.w3.org/2001/XMLSchema" xmlns:p="http://schemas.microsoft.com/office/2006/metadata/properties" xmlns:ns2="13f17af0-eb38-47e5-b387-aeffb0516027" targetNamespace="http://schemas.microsoft.com/office/2006/metadata/properties" ma:root="true" ma:fieldsID="ab679b94a22a56185857328d0791437c" ns2:_="">
    <xsd:import namespace="13f17af0-eb38-47e5-b387-aeffb05160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17af0-eb38-47e5-b387-aeffb05160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708405-5255-4AB4-9807-DB7F05AACDB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662FC30-7CA9-4155-A536-2B116A22DE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DF2408-4200-4DB0-8DC6-EF2D451E51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f17af0-eb38-47e5-b387-aeffb05160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Apresentação no Ecrã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Bookman Old Style</vt:lpstr>
      <vt:lpstr>Fredoka One</vt:lpstr>
      <vt:lpstr>Alata</vt:lpstr>
      <vt:lpstr>Palatino Linotype</vt:lpstr>
      <vt:lpstr>Arial</vt:lpstr>
      <vt:lpstr>Personal Notes - Teacher Appreciation Week by Slidesgo</vt:lpstr>
      <vt:lpstr>Vamos colocar questões para as dificuldades encontradas: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“Sempre é uma   companhia”</dc:title>
  <dc:creator>Helena Perdigão</dc:creator>
  <cp:lastModifiedBy>Helena Perdigão</cp:lastModifiedBy>
  <cp:revision>644</cp:revision>
  <dcterms:modified xsi:type="dcterms:W3CDTF">2025-05-23T19:41:09Z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0x0101005EC24C9119EA7A4CA6797FD66859DBDE</vt:lpwstr>
  </property>
</Properties>
</file>