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8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934BD-F1F6-2EE9-B8EB-470A4DE83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825699-3F70-B6FE-2EAD-3DDB4E86D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FBE677-A402-D238-BA26-0F8C7672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435C95-E5A4-F6DD-C970-9DBD5013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105B25-E6E7-9F90-F5FD-DF92D320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481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DCD7A-4A44-7F49-1FDC-45BFF7D7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AFB10CC-7C5C-127F-8A8C-C409536C3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DC7CCA-3FEB-CBF1-8508-0ED9DCA0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236C3B-ED92-EB95-FA2B-C8016F2D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461068-6110-D391-6413-1D83CF1A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923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FA03C9-A4E5-9D75-809A-B50ED5505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374CF88-5540-A26E-4EF5-77552A35B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50073F-8B11-8030-E4AB-471A53BE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90E610A-D34E-0A46-5644-D105FF09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68172FC-5E59-8EA9-CB75-CA490742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3191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9A57F-6F2B-498F-B600-089AFADE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445809-4860-526A-E3EA-66D6DB715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43EEBE-2CAB-3703-904F-80DE1689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58F8FA1-F676-FC1F-1CEA-3D9F5A38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380CE20-D1DE-CA9E-78B4-31F6BD5A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505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52172-F41E-75A4-7ED5-E28B3A4E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76F4808-8F71-6466-DCD2-6C49C9DF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53D6B11-C71D-2EC5-94F6-672DC1F6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4DC285-56BF-31F2-9FAD-C50B5C66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AD3CD4-B723-0CD9-D99C-6392BB0C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425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B70EA-2DCA-0820-442A-64515B10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2DAB23-4C83-8A84-12F5-55E836153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A6965D1-F72A-5EE1-8B82-30D8E63FF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426B0F6-3DE4-D64E-A832-BEBED0C2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260BB2A-35A2-7596-D516-6DE52352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E7B087E-1A73-534B-4B4E-AE558D2E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5240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D4134-6D86-6798-DCA8-8A42367C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E31DB2D-0847-C63F-B676-89ACD9DE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EE1A4AE-CCFC-B344-894A-F322E3D7A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B063795-1F59-61A1-D9C3-AA1413F28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0B35592-995A-97F1-63F1-6B7CEAB14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7FFB229-0C5F-0FD4-9F9D-91847346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916D24E-4213-0029-F434-946005EC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E4D66C4-8FFC-8726-FEB7-84141C4F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607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5218A-9147-F2CB-7037-6B315198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8218042-C2FD-ABAE-3CF7-620AA8DE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0032E16-84F0-A5AA-248E-C85E32AC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7EBAA5C-B450-3572-4404-7051EDC2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96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5B98D6A-7E6A-FC15-C0B5-EDAE3F3A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97E5261-520C-AEAB-A43F-E748C82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E000E29-462A-AC03-1C91-53424227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6321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24EF6-9875-24EA-8F35-840B0441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8F4626D-72EE-0A90-7BE9-232BE43D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1D52717-B9B6-6AB6-1E63-DBB954130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337EE29-4838-13DB-8134-59B94CA7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985A38E-B151-19A4-E8B1-3CBBD06A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BF2FF83-3C3C-F8D7-CE5B-F3A2E9DE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893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C0A9C-519F-AEEC-4F8D-65AEFE81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AD8EEBF-D5C0-56DD-0A23-800938B19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60F4F5A-0D6E-040F-0ECF-7A3D661F5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0FC7B58-19DD-9A8E-D510-956B1211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B955977-7C68-B029-B675-D4E27E5F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01C3562-ED2E-2039-459F-5326072D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1268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653CE49-8D40-1CD0-1E0D-B5EF9176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6BFC090-82C6-FC20-32C4-61C57036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2885BF6-FBDA-E28E-2838-D7A0F5D66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42C1-BC6F-49AF-BF65-3447B2B9DE6C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4974F2-FF17-C447-F42D-053F4549F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4CD4F65-14CF-E2BC-78C9-68CF68B9A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171A-E6CD-4853-807D-112AEBFAD6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1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ABB783-4CE1-0212-6E69-FA77B0C6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2" y="512851"/>
            <a:ext cx="10290684" cy="58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85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D9538-8666-8A07-94E3-C4292243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3. Por último repara na palavra </a:t>
            </a:r>
            <a:r>
              <a:rPr lang="pt-PT" b="1" i="1" dirty="0"/>
              <a:t>atormentar.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F615D27-A1AE-1520-94D9-22D57283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/>
              <a:t>3.1.</a:t>
            </a:r>
            <a:r>
              <a:rPr lang="pt-PT" dirty="0"/>
              <a:t> Qual é a palavra base?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tormento</a:t>
            </a:r>
          </a:p>
          <a:p>
            <a:pPr marL="0" indent="0">
              <a:buNone/>
            </a:pPr>
            <a:r>
              <a:rPr lang="pt-PT" b="1" dirty="0"/>
              <a:t>3.2.</a:t>
            </a:r>
            <a:r>
              <a:rPr lang="pt-PT" dirty="0"/>
              <a:t> O que lhe juntaste?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Um prefixo e um sufixo simultaneamente</a:t>
            </a:r>
          </a:p>
          <a:p>
            <a:pPr marL="0" indent="0">
              <a:buNone/>
            </a:pPr>
            <a:r>
              <a:rPr lang="pt-PT" b="1" dirty="0"/>
              <a:t>3.3.</a:t>
            </a:r>
            <a:r>
              <a:rPr lang="pt-PT" dirty="0"/>
              <a:t> Então, podes concluir que é uma palavra </a:t>
            </a:r>
            <a:r>
              <a:rPr lang="pt-PT" u="sng" dirty="0"/>
              <a:t>derivada por...</a:t>
            </a:r>
            <a:endParaRPr lang="pt-PT" dirty="0"/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parassíntese</a:t>
            </a:r>
          </a:p>
        </p:txBody>
      </p:sp>
    </p:spTree>
    <p:extLst>
      <p:ext uri="{BB962C8B-B14F-4D97-AF65-F5344CB8AC3E}">
        <p14:creationId xmlns:p14="http://schemas.microsoft.com/office/powerpoint/2010/main" val="447669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F3679-EB4D-DF0A-5DF3-BFB7D304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3600" b="1" dirty="0"/>
              <a:t>4. Tendo em conta as conclusões a que chegaste nos exercícios anteriores seleciona a opção correta. 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5B7C4B-243F-F8FE-FE4A-663C9488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0429"/>
            <a:ext cx="5181600" cy="3836534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4.1. Qual das seguintes palavras é derivada por parassíntese?</a:t>
            </a: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dirty="0"/>
              <a:t>A.</a:t>
            </a:r>
            <a:r>
              <a:rPr lang="pt-PT" dirty="0"/>
              <a:t> deslealdade</a:t>
            </a:r>
          </a:p>
          <a:p>
            <a:pPr marL="0" indent="0">
              <a:buNone/>
            </a:pPr>
            <a:r>
              <a:rPr lang="pt-PT" b="1" dirty="0"/>
              <a:t>B.</a:t>
            </a:r>
            <a:r>
              <a:rPr lang="pt-PT" dirty="0"/>
              <a:t> irregularmente</a:t>
            </a:r>
          </a:p>
          <a:p>
            <a:pPr marL="0" indent="0">
              <a:buNone/>
            </a:pPr>
            <a:r>
              <a:rPr lang="pt-PT" b="1" dirty="0"/>
              <a:t>C.</a:t>
            </a:r>
            <a:r>
              <a:rPr lang="pt-PT" dirty="0"/>
              <a:t> enervar</a:t>
            </a:r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0374DBC-B054-65BE-94BE-3B86D8DF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0427"/>
            <a:ext cx="5181600" cy="3836535"/>
          </a:xfrm>
        </p:spPr>
        <p:txBody>
          <a:bodyPr/>
          <a:lstStyle/>
          <a:p>
            <a:pPr marL="0" indent="0" algn="just">
              <a:buNone/>
            </a:pPr>
            <a:r>
              <a:rPr lang="pt-PT" b="1" dirty="0"/>
              <a:t>4.2. Qual das seguintes palavras é derivada por prefixação e sufixação que ocorreram em momentos diferentes.</a:t>
            </a:r>
            <a:endParaRPr lang="pt-PT" dirty="0"/>
          </a:p>
          <a:p>
            <a:pPr marL="0" indent="0">
              <a:buNone/>
            </a:pPr>
            <a:r>
              <a:rPr lang="pt-PT" b="1" dirty="0"/>
              <a:t>A.</a:t>
            </a:r>
            <a:r>
              <a:rPr lang="pt-PT" dirty="0"/>
              <a:t> desnorteado</a:t>
            </a:r>
          </a:p>
          <a:p>
            <a:pPr marL="0" indent="0">
              <a:buNone/>
            </a:pPr>
            <a:r>
              <a:rPr lang="pt-PT" b="1" dirty="0"/>
              <a:t>B.</a:t>
            </a:r>
            <a:r>
              <a:rPr lang="pt-PT" dirty="0"/>
              <a:t> amadurecer</a:t>
            </a:r>
          </a:p>
          <a:p>
            <a:pPr marL="0" indent="0">
              <a:buNone/>
            </a:pPr>
            <a:r>
              <a:rPr lang="pt-PT" b="1" dirty="0"/>
              <a:t>C.</a:t>
            </a:r>
            <a:r>
              <a:rPr lang="pt-PT" dirty="0"/>
              <a:t> enervar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71BAE7-F257-3996-7FAC-514CE3E460C0}"/>
              </a:ext>
            </a:extLst>
          </p:cNvPr>
          <p:cNvSpPr/>
          <p:nvPr/>
        </p:nvSpPr>
        <p:spPr>
          <a:xfrm>
            <a:off x="838200" y="4691743"/>
            <a:ext cx="1709057" cy="57694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896196-0C37-5959-6457-67CA0F3F6004}"/>
              </a:ext>
            </a:extLst>
          </p:cNvPr>
          <p:cNvSpPr/>
          <p:nvPr/>
        </p:nvSpPr>
        <p:spPr>
          <a:xfrm>
            <a:off x="6019800" y="3951514"/>
            <a:ext cx="2623457" cy="5956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567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56037-A45F-3294-C9FC-455B2496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3600" b="1" dirty="0"/>
              <a:t>5. Forma verbos a partir dos seguintes nomes, acrescentando-lhes um prefixo e um sufixo simultaneamente.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0C642E6-71CF-8CE1-7794-C6DC049C5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b="1" dirty="0"/>
              <a:t>A.</a:t>
            </a:r>
            <a:r>
              <a:rPr lang="pt-PT" dirty="0"/>
              <a:t> Cara 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encarar</a:t>
            </a:r>
          </a:p>
          <a:p>
            <a:pPr marL="0" indent="0">
              <a:buNone/>
            </a:pPr>
            <a:r>
              <a:rPr lang="pt-PT" b="1" dirty="0"/>
              <a:t>B.</a:t>
            </a:r>
            <a:r>
              <a:rPr lang="pt-PT" dirty="0"/>
              <a:t> Dívida 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endividar</a:t>
            </a:r>
          </a:p>
          <a:p>
            <a:pPr marL="0" indent="0">
              <a:buNone/>
            </a:pPr>
            <a:r>
              <a:rPr lang="pt-PT" b="1" dirty="0"/>
              <a:t>C.</a:t>
            </a:r>
            <a:r>
              <a:rPr lang="pt-PT" dirty="0"/>
              <a:t> Noite 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anoitecer</a:t>
            </a:r>
          </a:p>
          <a:p>
            <a:pPr marL="0" indent="0">
              <a:buNone/>
            </a:pPr>
            <a:r>
              <a:rPr lang="pt-PT" b="1" dirty="0"/>
              <a:t>D.</a:t>
            </a:r>
            <a:r>
              <a:rPr lang="pt-PT" dirty="0"/>
              <a:t> Botão 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abotoar</a:t>
            </a:r>
          </a:p>
        </p:txBody>
      </p:sp>
    </p:spTree>
    <p:extLst>
      <p:ext uri="{BB962C8B-B14F-4D97-AF65-F5344CB8AC3E}">
        <p14:creationId xmlns:p14="http://schemas.microsoft.com/office/powerpoint/2010/main" val="2285586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A8DB3-7AC8-632B-B74F-81263E81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PT" b="1" dirty="0"/>
              <a:t>5.1. A que classe de palavras pertencem as palavras que criaste no exercício anterior.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976AD9-EF27-7B85-BD9F-6ABA3B2D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9771"/>
            <a:ext cx="10515600" cy="3107192"/>
          </a:xfrm>
        </p:spPr>
        <p:txBody>
          <a:bodyPr/>
          <a:lstStyle/>
          <a:p>
            <a:r>
              <a:rPr lang="pt-PT" b="1" dirty="0">
                <a:solidFill>
                  <a:schemeClr val="accent1"/>
                </a:solidFill>
              </a:rPr>
              <a:t>São verbos.</a:t>
            </a:r>
          </a:p>
        </p:txBody>
      </p:sp>
    </p:spTree>
    <p:extLst>
      <p:ext uri="{BB962C8B-B14F-4D97-AF65-F5344CB8AC3E}">
        <p14:creationId xmlns:p14="http://schemas.microsoft.com/office/powerpoint/2010/main" val="3372247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A77CF-6056-956A-F28F-BE3E3583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/>
              <a:t>5.2. Seleciona a opção correta. 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D38FF9-017E-FFAC-AB03-77F603FC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086"/>
            <a:ext cx="10515600" cy="4184877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Os verbos que formaste acima são palavras derivadas por: </a:t>
            </a: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dirty="0"/>
              <a:t>A.</a:t>
            </a:r>
            <a:r>
              <a:rPr lang="pt-PT" dirty="0"/>
              <a:t> prefixação</a:t>
            </a:r>
          </a:p>
          <a:p>
            <a:pPr marL="0" indent="0">
              <a:buNone/>
            </a:pPr>
            <a:r>
              <a:rPr lang="pt-PT" b="1" dirty="0"/>
              <a:t>B.</a:t>
            </a:r>
            <a:r>
              <a:rPr lang="pt-PT" dirty="0"/>
              <a:t> sufixação </a:t>
            </a:r>
          </a:p>
          <a:p>
            <a:pPr marL="0" indent="0">
              <a:buNone/>
            </a:pPr>
            <a:r>
              <a:rPr lang="pt-PT" b="1" dirty="0"/>
              <a:t>C.</a:t>
            </a:r>
            <a:r>
              <a:rPr lang="pt-PT" dirty="0"/>
              <a:t> parassíntese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256D1C-433D-038B-E95B-554B2CAA0220}"/>
              </a:ext>
            </a:extLst>
          </p:cNvPr>
          <p:cNvSpPr/>
          <p:nvPr/>
        </p:nvSpPr>
        <p:spPr>
          <a:xfrm>
            <a:off x="838200" y="3951515"/>
            <a:ext cx="2438400" cy="65314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098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B9286-16C4-4CEE-BCA2-0428AA97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6. Completa corretamente a frase seguinte com as palavras da tabela.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5F910E-54B1-4B3E-0F29-8224BE55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974"/>
            <a:ext cx="10515600" cy="27631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b="1" dirty="0"/>
              <a:t>Concluis que…</a:t>
            </a:r>
            <a:endParaRPr lang="pt-PT" dirty="0"/>
          </a:p>
          <a:p>
            <a:pPr marL="0" indent="0" algn="just">
              <a:lnSpc>
                <a:spcPct val="150000"/>
              </a:lnSpc>
              <a:buNone/>
            </a:pPr>
            <a:endParaRPr lang="pt-PT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A </a:t>
            </a:r>
            <a:r>
              <a:rPr lang="pt-PT" b="1" dirty="0" err="1"/>
              <a:t>a</a:t>
            </a:r>
            <a:r>
              <a:rPr lang="pt-PT" b="1" dirty="0"/>
              <a:t>.</a:t>
            </a:r>
            <a:r>
              <a:rPr lang="pt-PT" dirty="0"/>
              <a:t> ___________, é um processo de formação de palavras que ocorre quando um </a:t>
            </a:r>
            <a:r>
              <a:rPr lang="pt-PT" b="1" dirty="0"/>
              <a:t>b. </a:t>
            </a:r>
            <a:r>
              <a:rPr lang="pt-PT" dirty="0"/>
              <a:t>___________ e um sufixo são adicionados </a:t>
            </a:r>
            <a:r>
              <a:rPr lang="pt-PT" b="1" dirty="0"/>
              <a:t>c.</a:t>
            </a:r>
            <a:r>
              <a:rPr lang="pt-PT" dirty="0"/>
              <a:t> __________________ a um radical (palavra base).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224E169-8E49-08E5-23D1-885EC01EA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31198"/>
              </p:ext>
            </p:extLst>
          </p:nvPr>
        </p:nvGraphicFramePr>
        <p:xfrm>
          <a:off x="1621972" y="2910840"/>
          <a:ext cx="852714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81">
                  <a:extLst>
                    <a:ext uri="{9D8B030D-6E8A-4147-A177-3AD203B41FA5}">
                      <a16:colId xmlns:a16="http://schemas.microsoft.com/office/drawing/2014/main" val="3579604024"/>
                    </a:ext>
                  </a:extLst>
                </a:gridCol>
                <a:gridCol w="2842381">
                  <a:extLst>
                    <a:ext uri="{9D8B030D-6E8A-4147-A177-3AD203B41FA5}">
                      <a16:colId xmlns:a16="http://schemas.microsoft.com/office/drawing/2014/main" val="2070239963"/>
                    </a:ext>
                  </a:extLst>
                </a:gridCol>
                <a:gridCol w="2842381">
                  <a:extLst>
                    <a:ext uri="{9D8B030D-6E8A-4147-A177-3AD203B41FA5}">
                      <a16:colId xmlns:a16="http://schemas.microsoft.com/office/drawing/2014/main" val="2067849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simultaneamente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parassíntese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prefixo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951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E2BB270-6424-67FB-1640-53A4CEFE89B6}"/>
              </a:ext>
            </a:extLst>
          </p:cNvPr>
          <p:cNvSpPr txBox="1"/>
          <p:nvPr/>
        </p:nvSpPr>
        <p:spPr>
          <a:xfrm>
            <a:off x="1513114" y="352027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1"/>
                </a:solidFill>
              </a:rPr>
              <a:t>parassíntese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B96B89-95AD-D2F1-B6AF-ADB7AE6253F8}"/>
              </a:ext>
            </a:extLst>
          </p:cNvPr>
          <p:cNvSpPr txBox="1"/>
          <p:nvPr/>
        </p:nvSpPr>
        <p:spPr>
          <a:xfrm>
            <a:off x="2122714" y="398193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1"/>
                </a:solidFill>
              </a:rPr>
              <a:t>prefixo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DE77A5-19BC-3895-0A05-5187552038E7}"/>
              </a:ext>
            </a:extLst>
          </p:cNvPr>
          <p:cNvSpPr txBox="1"/>
          <p:nvPr/>
        </p:nvSpPr>
        <p:spPr>
          <a:xfrm>
            <a:off x="8022771" y="3981939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1"/>
                </a:solidFill>
              </a:rPr>
              <a:t>simultaneamente</a:t>
            </a:r>
          </a:p>
        </p:txBody>
      </p:sp>
    </p:spTree>
    <p:extLst>
      <p:ext uri="{BB962C8B-B14F-4D97-AF65-F5344CB8AC3E}">
        <p14:creationId xmlns:p14="http://schemas.microsoft.com/office/powerpoint/2010/main" val="2413007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BE678-4F66-074D-A4AF-02A5A394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Bom Trabalho!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3DD159C-9C72-BF63-7CF2-22E389E38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Professora: Marta Jorge</a:t>
            </a:r>
          </a:p>
        </p:txBody>
      </p:sp>
    </p:spTree>
    <p:extLst>
      <p:ext uri="{BB962C8B-B14F-4D97-AF65-F5344CB8AC3E}">
        <p14:creationId xmlns:p14="http://schemas.microsoft.com/office/powerpoint/2010/main" val="791978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9F5E5-8639-0E27-F6A8-BBDF5157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Processos de Formação de Palavras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4A85E24-466E-1173-F4E5-EC001A5BF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Derivação</a:t>
            </a:r>
          </a:p>
        </p:txBody>
      </p:sp>
    </p:spTree>
    <p:extLst>
      <p:ext uri="{BB962C8B-B14F-4D97-AF65-F5344CB8AC3E}">
        <p14:creationId xmlns:p14="http://schemas.microsoft.com/office/powerpoint/2010/main" val="2678890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74F5E-4BFF-0D89-22F6-F595DE35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003"/>
            <a:ext cx="10515600" cy="1325563"/>
          </a:xfrm>
        </p:spPr>
        <p:txBody>
          <a:bodyPr/>
          <a:lstStyle/>
          <a:p>
            <a:r>
              <a:rPr lang="pt-PT" b="1" dirty="0"/>
              <a:t>Derivação </a:t>
            </a:r>
            <a:r>
              <a:rPr lang="pt-PT" b="1" dirty="0" err="1"/>
              <a:t>afixal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3AA8E5D-7925-16C1-877B-7ABC40FF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171"/>
            <a:ext cx="10515600" cy="3716792"/>
          </a:xfrm>
        </p:spPr>
        <p:txBody>
          <a:bodyPr/>
          <a:lstStyle/>
          <a:p>
            <a:r>
              <a:rPr lang="pt-PT" b="1" dirty="0"/>
              <a:t>Por prefixação - </a:t>
            </a:r>
            <a:r>
              <a:rPr lang="pt-PT" u="sng" dirty="0"/>
              <a:t>des</a:t>
            </a:r>
            <a:r>
              <a:rPr lang="pt-PT" dirty="0"/>
              <a:t>fazer</a:t>
            </a:r>
          </a:p>
          <a:p>
            <a:endParaRPr lang="pt-PT" dirty="0"/>
          </a:p>
          <a:p>
            <a:r>
              <a:rPr lang="pt-PT" b="1" dirty="0"/>
              <a:t>Por sufixação - </a:t>
            </a:r>
            <a:r>
              <a:rPr lang="pt-PT" dirty="0"/>
              <a:t>veloz</a:t>
            </a:r>
            <a:r>
              <a:rPr lang="pt-PT" u="sng" dirty="0"/>
              <a:t>mente</a:t>
            </a:r>
          </a:p>
          <a:p>
            <a:endParaRPr lang="pt-PT" dirty="0"/>
          </a:p>
          <a:p>
            <a:r>
              <a:rPr lang="pt-PT" b="1" dirty="0"/>
              <a:t>Por parassíntese - </a:t>
            </a:r>
            <a:r>
              <a:rPr lang="pt-PT" u="sng" dirty="0"/>
              <a:t>en</a:t>
            </a:r>
            <a:r>
              <a:rPr lang="pt-PT" dirty="0"/>
              <a:t>surd</a:t>
            </a:r>
            <a:r>
              <a:rPr lang="pt-PT" u="sng" dirty="0"/>
              <a:t>ecer</a:t>
            </a:r>
            <a:r>
              <a:rPr lang="pt-PT" dirty="0"/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0439DA-DE96-673F-1560-BBB855316048}"/>
              </a:ext>
            </a:extLst>
          </p:cNvPr>
          <p:cNvSpPr txBox="1"/>
          <p:nvPr/>
        </p:nvSpPr>
        <p:spPr>
          <a:xfrm>
            <a:off x="3113312" y="3045767"/>
            <a:ext cx="108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prefixo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918ADF-4E4F-F6D5-8F68-CA64772582A4}"/>
              </a:ext>
            </a:extLst>
          </p:cNvPr>
          <p:cNvSpPr txBox="1"/>
          <p:nvPr/>
        </p:nvSpPr>
        <p:spPr>
          <a:xfrm>
            <a:off x="4145938" y="4066941"/>
            <a:ext cx="94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sufixo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3A782BC0-2467-C58C-E5E3-1409559C2D47}"/>
              </a:ext>
            </a:extLst>
          </p:cNvPr>
          <p:cNvSpPr/>
          <p:nvPr/>
        </p:nvSpPr>
        <p:spPr>
          <a:xfrm>
            <a:off x="3581400" y="2888902"/>
            <a:ext cx="246489" cy="23529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B7A0D62E-2E8F-FF76-0365-C9BE352E1A40}"/>
              </a:ext>
            </a:extLst>
          </p:cNvPr>
          <p:cNvSpPr/>
          <p:nvPr/>
        </p:nvSpPr>
        <p:spPr>
          <a:xfrm>
            <a:off x="4484914" y="3910076"/>
            <a:ext cx="220836" cy="24826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1B67A7-84B5-4CD4-696E-745BCFADB55F}"/>
              </a:ext>
            </a:extLst>
          </p:cNvPr>
          <p:cNvSpPr txBox="1"/>
          <p:nvPr/>
        </p:nvSpPr>
        <p:spPr>
          <a:xfrm>
            <a:off x="3404105" y="5245094"/>
            <a:ext cx="108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prefixo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D4637A-9263-542B-84E6-C7870C3628CA}"/>
              </a:ext>
            </a:extLst>
          </p:cNvPr>
          <p:cNvSpPr txBox="1"/>
          <p:nvPr/>
        </p:nvSpPr>
        <p:spPr>
          <a:xfrm>
            <a:off x="4705750" y="5267775"/>
            <a:ext cx="94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sufixo</a:t>
            </a:r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2C61CC81-8BBF-A421-1212-B6936A489EF5}"/>
              </a:ext>
            </a:extLst>
          </p:cNvPr>
          <p:cNvSpPr/>
          <p:nvPr/>
        </p:nvSpPr>
        <p:spPr>
          <a:xfrm>
            <a:off x="3899449" y="5032477"/>
            <a:ext cx="246489" cy="23529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58156DB2-C558-5934-39D0-31390646CEB9}"/>
              </a:ext>
            </a:extLst>
          </p:cNvPr>
          <p:cNvSpPr/>
          <p:nvPr/>
        </p:nvSpPr>
        <p:spPr>
          <a:xfrm>
            <a:off x="5091390" y="4970465"/>
            <a:ext cx="246489" cy="29730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1895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893FF-E5C5-C4C2-1C93-D43B8769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Não </a:t>
            </a:r>
            <a:r>
              <a:rPr lang="pt-PT" b="1" dirty="0" err="1"/>
              <a:t>afixal</a:t>
            </a:r>
            <a:endParaRPr lang="pt-PT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EF40E8-57A8-B499-83ED-BF650237F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pPr algn="just">
              <a:lnSpc>
                <a:spcPct val="150000"/>
              </a:lnSpc>
            </a:pPr>
            <a:r>
              <a:rPr lang="pt-PT" dirty="0"/>
              <a:t>Formação de nomes a partir de verbos.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b="1" dirty="0"/>
              <a:t>Ex.: </a:t>
            </a:r>
            <a:r>
              <a:rPr lang="pt-PT" dirty="0"/>
              <a:t>governar - (o) governo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B141E5-0CE8-C0F5-408D-BD4919AEBF0B}"/>
              </a:ext>
            </a:extLst>
          </p:cNvPr>
          <p:cNvSpPr txBox="1"/>
          <p:nvPr/>
        </p:nvSpPr>
        <p:spPr>
          <a:xfrm>
            <a:off x="1643744" y="4201886"/>
            <a:ext cx="97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verbo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4C1BDF-049F-822C-7D7C-B630A9524E0B}"/>
              </a:ext>
            </a:extLst>
          </p:cNvPr>
          <p:cNvSpPr txBox="1"/>
          <p:nvPr/>
        </p:nvSpPr>
        <p:spPr>
          <a:xfrm>
            <a:off x="3526972" y="4201886"/>
            <a:ext cx="97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accent2"/>
                </a:solidFill>
              </a:rPr>
              <a:t>nome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3D1ACD1-AA15-B34D-7905-DAC5F4553C24}"/>
              </a:ext>
            </a:extLst>
          </p:cNvPr>
          <p:cNvSpPr/>
          <p:nvPr/>
        </p:nvSpPr>
        <p:spPr>
          <a:xfrm>
            <a:off x="2884714" y="4354286"/>
            <a:ext cx="402772" cy="3092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751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A0249-FCEB-1937-9AE0-15FB6899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Atenção!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BF7654A-F33C-61E0-CE1F-59BA67D5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2144485"/>
            <a:ext cx="10515600" cy="35535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Há palavras que resultam de processos de </a:t>
            </a:r>
            <a:r>
              <a:rPr lang="pt-PT" b="1" dirty="0"/>
              <a:t>derivação</a:t>
            </a:r>
            <a:r>
              <a:rPr lang="pt-PT" dirty="0"/>
              <a:t> que ocorrem em momentos diferentes.​ É o caso, por exemplo, da palavra </a:t>
            </a:r>
            <a:r>
              <a:rPr lang="pt-PT" b="1" i="1" dirty="0"/>
              <a:t>infelizmente</a:t>
            </a:r>
            <a:r>
              <a:rPr lang="pt-PT" dirty="0"/>
              <a:t>:​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Feliz – feliz</a:t>
            </a:r>
            <a:r>
              <a:rPr lang="pt-PT" b="1" dirty="0"/>
              <a:t>mente </a:t>
            </a:r>
            <a:r>
              <a:rPr lang="pt-PT" dirty="0"/>
              <a:t>(derivada por sufixação)​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Felizmente - </a:t>
            </a:r>
            <a:r>
              <a:rPr lang="pt-PT" b="1" dirty="0"/>
              <a:t>in</a:t>
            </a:r>
            <a:r>
              <a:rPr lang="pt-PT" dirty="0"/>
              <a:t>felizmente (derivada por prefixação)</a:t>
            </a:r>
          </a:p>
        </p:txBody>
      </p:sp>
    </p:spTree>
    <p:extLst>
      <p:ext uri="{BB962C8B-B14F-4D97-AF65-F5344CB8AC3E}">
        <p14:creationId xmlns:p14="http://schemas.microsoft.com/office/powerpoint/2010/main" val="2234558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1067853-BF47-6216-6C57-A310F32C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482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/>
              <a:t>Repara agora na palavra </a:t>
            </a:r>
            <a:r>
              <a:rPr lang="pt-PT" b="1" i="1" dirty="0"/>
              <a:t>ensurdecer</a:t>
            </a:r>
            <a:r>
              <a:rPr lang="pt-PT" b="1" dirty="0"/>
              <a:t> </a:t>
            </a:r>
            <a:r>
              <a:rPr lang="pt-PT" dirty="0"/>
              <a:t>(derivada por </a:t>
            </a:r>
            <a:r>
              <a:rPr lang="pt-PT" b="1" dirty="0"/>
              <a:t>parassíntese</a:t>
            </a:r>
            <a:r>
              <a:rPr lang="pt-PT" dirty="0"/>
              <a:t>). 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Esta palavra foi formada com um prefixo e um sufixo que foram acrescentados à base </a:t>
            </a:r>
            <a:r>
              <a:rPr lang="pt-PT" u="sng" dirty="0"/>
              <a:t>simultaneamente</a:t>
            </a:r>
            <a:r>
              <a:rPr lang="pt-PT" dirty="0"/>
              <a:t>.​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De facto, não podemos retirar nem o prefixo nem o sufixo, pois não existe a palavra </a:t>
            </a:r>
            <a:r>
              <a:rPr lang="pt-PT" i="1" dirty="0"/>
              <a:t>*</a:t>
            </a:r>
            <a:r>
              <a:rPr lang="pt-PT" i="1" dirty="0" err="1"/>
              <a:t>ensurdo</a:t>
            </a:r>
            <a:r>
              <a:rPr lang="pt-PT" dirty="0"/>
              <a:t> nem a palavra *</a:t>
            </a:r>
            <a:r>
              <a:rPr lang="pt-PT" i="1" dirty="0" err="1"/>
              <a:t>surdecer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650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227E0-30A2-2601-2267-70D47D3B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Vamos praticar?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27D6DFA-729C-1EFF-0BA0-4EBC14E2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3685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FF208-C8D5-D2FE-E730-183199ED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1. Repara na palavra </a:t>
            </a:r>
            <a:r>
              <a:rPr lang="pt-PT" b="1" i="1" dirty="0"/>
              <a:t>anormal.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747FFF-0323-EB85-E1EA-66B345F6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/>
              <a:t>1.1.</a:t>
            </a:r>
            <a:r>
              <a:rPr lang="pt-PT" dirty="0"/>
              <a:t> Qual é a palavra base?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normal</a:t>
            </a:r>
          </a:p>
          <a:p>
            <a:pPr marL="0" indent="0">
              <a:buNone/>
            </a:pPr>
            <a:r>
              <a:rPr lang="pt-PT" b="1" dirty="0"/>
              <a:t>1.2.</a:t>
            </a:r>
            <a:r>
              <a:rPr lang="pt-PT" dirty="0"/>
              <a:t> O que lhe juntaste?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prefixo</a:t>
            </a:r>
          </a:p>
          <a:p>
            <a:pPr marL="0" indent="0">
              <a:buNone/>
            </a:pPr>
            <a:r>
              <a:rPr lang="pt-PT" b="1" dirty="0"/>
              <a:t>1.3.</a:t>
            </a:r>
            <a:r>
              <a:rPr lang="pt-PT" dirty="0"/>
              <a:t> Então, podes concluir que é uma palavra </a:t>
            </a:r>
            <a:r>
              <a:rPr lang="pt-PT" u="sng" dirty="0"/>
              <a:t>derivada por...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prefixação</a:t>
            </a:r>
          </a:p>
        </p:txBody>
      </p:sp>
    </p:spTree>
    <p:extLst>
      <p:ext uri="{BB962C8B-B14F-4D97-AF65-F5344CB8AC3E}">
        <p14:creationId xmlns:p14="http://schemas.microsoft.com/office/powerpoint/2010/main" val="233892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E49D2-403A-5E39-6C9D-9E6854D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2. Repara agora na palavra </a:t>
            </a:r>
            <a:r>
              <a:rPr lang="pt-PT" b="1" i="1" dirty="0"/>
              <a:t>velozmente.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C8B494-843D-61EA-51D1-80E5CB170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/>
              <a:t>2.1.</a:t>
            </a:r>
            <a:r>
              <a:rPr lang="pt-PT" dirty="0"/>
              <a:t> Qual é a palavra base?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veloz</a:t>
            </a:r>
          </a:p>
          <a:p>
            <a:pPr marL="0" indent="0">
              <a:buNone/>
            </a:pPr>
            <a:r>
              <a:rPr lang="pt-PT" b="1" dirty="0"/>
              <a:t>2.2.</a:t>
            </a:r>
            <a:r>
              <a:rPr lang="pt-PT" dirty="0"/>
              <a:t> O que lhe juntaste?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sufixo</a:t>
            </a:r>
          </a:p>
          <a:p>
            <a:pPr marL="0" indent="0">
              <a:buNone/>
            </a:pPr>
            <a:r>
              <a:rPr lang="pt-PT" b="1" dirty="0"/>
              <a:t>2.3.</a:t>
            </a:r>
            <a:r>
              <a:rPr lang="pt-PT" dirty="0"/>
              <a:t> Então, podes concluir que é uma palavra </a:t>
            </a:r>
            <a:r>
              <a:rPr lang="pt-PT" u="sng" dirty="0"/>
              <a:t>derivada por...</a:t>
            </a:r>
            <a:endParaRPr lang="pt-PT" dirty="0"/>
          </a:p>
          <a:p>
            <a:pPr marL="0" indent="0">
              <a:buNone/>
            </a:pPr>
            <a:r>
              <a:rPr lang="pt-PT" b="1" dirty="0">
                <a:solidFill>
                  <a:schemeClr val="accent1"/>
                </a:solidFill>
              </a:rPr>
              <a:t>sufixação</a:t>
            </a:r>
          </a:p>
        </p:txBody>
      </p:sp>
    </p:spTree>
    <p:extLst>
      <p:ext uri="{BB962C8B-B14F-4D97-AF65-F5344CB8AC3E}">
        <p14:creationId xmlns:p14="http://schemas.microsoft.com/office/powerpoint/2010/main" val="307288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475</Words>
  <Application>Microsoft Office PowerPoint</Application>
  <PresentationFormat>Ecrã Panorâmico</PresentationFormat>
  <Paragraphs>88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Processos de Formação de Palavras</vt:lpstr>
      <vt:lpstr>Derivação afixal</vt:lpstr>
      <vt:lpstr>Não afixal</vt:lpstr>
      <vt:lpstr>Atenção!</vt:lpstr>
      <vt:lpstr>Apresentação do PowerPoint</vt:lpstr>
      <vt:lpstr>Vamos praticar?</vt:lpstr>
      <vt:lpstr>1. Repara na palavra anormal.</vt:lpstr>
      <vt:lpstr>2. Repara agora na palavra velozmente.</vt:lpstr>
      <vt:lpstr>3. Por último repara na palavra atormentar.</vt:lpstr>
      <vt:lpstr>4. Tendo em conta as conclusões a que chegaste nos exercícios anteriores seleciona a opção correta. </vt:lpstr>
      <vt:lpstr>5. Forma verbos a partir dos seguintes nomes, acrescentando-lhes um prefixo e um sufixo simultaneamente.</vt:lpstr>
      <vt:lpstr>5.1. A que classe de palavras pertencem as palavras que criaste no exercício anterior.</vt:lpstr>
      <vt:lpstr>5.2. Seleciona a opção correta. </vt:lpstr>
      <vt:lpstr>6. Completa corretamente a frase seguinte com as palavras da tabela. </vt:lpstr>
      <vt:lpstr>Bom Trabalho!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Jorge</dc:creator>
  <cp:lastModifiedBy>Marta Jorge</cp:lastModifiedBy>
  <cp:revision>6</cp:revision>
  <dcterms:created xsi:type="dcterms:W3CDTF">2025-06-18T13:07:38Z</dcterms:created>
  <dcterms:modified xsi:type="dcterms:W3CDTF">2025-06-18T13:54:04Z</dcterms:modified>
</cp:coreProperties>
</file>