
<file path=[Content_Types].xml><?xml version="1.0" encoding="utf-8"?>
<Types xmlns="http://schemas.openxmlformats.org/package/2006/content-types">
  <Default Extension="mp3" ContentType="audio/m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8288000" cy="10287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Nourd" panose="020B0604020202020204" charset="0"/>
      <p:regular r:id="rId39"/>
    </p:embeddedFont>
    <p:embeddedFont>
      <p:font typeface="Marty Two" panose="020B060402020202020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600" y="-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9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slide" Target="slide14.xml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12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slide" Target="slide17.xml"/><Relationship Id="rId4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15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0.xml"/><Relationship Id="rId4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21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5.xml"/><Relationship Id="rId5" Type="http://schemas.openxmlformats.org/officeDocument/2006/relationships/slide" Target="slide26.xml"/><Relationship Id="rId4" Type="http://schemas.openxmlformats.org/officeDocument/2006/relationships/image" Target="../media/image8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24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9.xml"/><Relationship Id="rId5" Type="http://schemas.openxmlformats.org/officeDocument/2006/relationships/slide" Target="slide28.xml"/><Relationship Id="rId4" Type="http://schemas.openxmlformats.org/officeDocument/2006/relationships/image" Target="../media/image8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27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slide" Target="slide5.xml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5" Type="http://schemas.openxmlformats.org/officeDocument/2006/relationships/slide" Target="slide32.xml"/><Relationship Id="rId4" Type="http://schemas.openxmlformats.org/officeDocument/2006/relationships/image" Target="../media/image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30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6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slide" Target="slide11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31749" y="2205773"/>
            <a:ext cx="16205676" cy="442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9"/>
              </a:lnSpc>
            </a:pPr>
            <a:r>
              <a:rPr lang="en-US" sz="21999" spc="-43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Gramática?</a:t>
            </a:r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791537" y="-514917"/>
            <a:ext cx="3086100" cy="19012519"/>
            <a:chOff x="0" y="0"/>
            <a:chExt cx="812800" cy="50074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007412"/>
            </a:xfrm>
            <a:custGeom>
              <a:avLst/>
              <a:gdLst/>
              <a:ahLst/>
              <a:cxnLst/>
              <a:rect l="l" t="t" r="r" b="b"/>
              <a:pathLst>
                <a:path w="812800" h="5007412">
                  <a:moveTo>
                    <a:pt x="0" y="0"/>
                  </a:moveTo>
                  <a:lnTo>
                    <a:pt x="812800" y="0"/>
                  </a:lnTo>
                  <a:lnTo>
                    <a:pt x="81280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7409241"/>
            <a:ext cx="18459672" cy="2877759"/>
          </a:xfrm>
          <a:custGeom>
            <a:avLst/>
            <a:gdLst/>
            <a:ahLst/>
            <a:cxnLst/>
            <a:rect l="l" t="t" r="r" b="b"/>
            <a:pathLst>
              <a:path w="18459672" h="2877759">
                <a:moveTo>
                  <a:pt x="0" y="0"/>
                </a:moveTo>
                <a:lnTo>
                  <a:pt x="18459672" y="0"/>
                </a:lnTo>
                <a:lnTo>
                  <a:pt x="18459672" y="2877759"/>
                </a:lnTo>
                <a:lnTo>
                  <a:pt x="0" y="28777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4000"/>
            </a:blip>
            <a:stretch>
              <a:fillRect t="-33076" b="-64172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781294" y="1576190"/>
            <a:ext cx="9260743" cy="1783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43"/>
              </a:lnSpc>
            </a:pPr>
            <a:r>
              <a:rPr lang="en-US" sz="9031" spc="-18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Vais à bola com a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-823150" y="7448293"/>
            <a:ext cx="19111093" cy="19050"/>
          </a:xfrm>
          <a:prstGeom prst="line">
            <a:avLst/>
          </a:prstGeom>
          <a:ln w="1143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2151615" y="7409241"/>
            <a:ext cx="13489675" cy="942611"/>
            <a:chOff x="0" y="0"/>
            <a:chExt cx="1950026" cy="13626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50027" cy="136261"/>
            </a:xfrm>
            <a:custGeom>
              <a:avLst/>
              <a:gdLst/>
              <a:ahLst/>
              <a:cxnLst/>
              <a:rect l="l" t="t" r="r" b="b"/>
              <a:pathLst>
                <a:path w="1950027" h="136261">
                  <a:moveTo>
                    <a:pt x="203200" y="0"/>
                  </a:moveTo>
                  <a:lnTo>
                    <a:pt x="1746827" y="0"/>
                  </a:lnTo>
                  <a:lnTo>
                    <a:pt x="1950027" y="136261"/>
                  </a:lnTo>
                  <a:lnTo>
                    <a:pt x="0" y="136261"/>
                  </a:lnTo>
                  <a:lnTo>
                    <a:pt x="203200" y="0"/>
                  </a:lnTo>
                  <a:close/>
                </a:path>
              </a:pathLst>
            </a:custGeom>
            <a:ln w="1238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1696026" cy="174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4660758" y="2815382"/>
            <a:ext cx="8966485" cy="8477404"/>
          </a:xfrm>
          <a:custGeom>
            <a:avLst/>
            <a:gdLst/>
            <a:ahLst/>
            <a:cxnLst/>
            <a:rect l="l" t="t" r="r" b="b"/>
            <a:pathLst>
              <a:path w="8966485" h="8477404">
                <a:moveTo>
                  <a:pt x="0" y="0"/>
                </a:moveTo>
                <a:lnTo>
                  <a:pt x="8966484" y="0"/>
                </a:lnTo>
                <a:lnTo>
                  <a:pt x="8966484" y="8477404"/>
                </a:lnTo>
                <a:lnTo>
                  <a:pt x="0" y="84774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13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cmd cmd="playFrom(0.0)">
              <p:cBhvr>
                <p:cTn id="7"/>
                <p:tgtEl>
                  <p:spTgt spid="13"/>
                </p:tgtEl>
              </p:cBhvr>
            </p:cmd>
            <p:audio>
              <p:cMediaNode vol="10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853080"/>
            <a:ext cx="9173441" cy="178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C) </a:t>
            </a:r>
            <a:r>
              <a:rPr lang="pt-BR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Comia </a:t>
            </a:r>
            <a:r>
              <a:rPr lang="pt-BR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Pretérito Imperfeito do Indicativo </a:t>
            </a: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Condicional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31881" y="995060"/>
            <a:ext cx="7102041" cy="2130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4.º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4948936"/>
            <a:ext cx="2815853" cy="1033604"/>
            <a:chOff x="0" y="0"/>
            <a:chExt cx="3754471" cy="1378139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Soubera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4948936"/>
            <a:ext cx="2815853" cy="1033604"/>
            <a:chOff x="0" y="0"/>
            <a:chExt cx="3754471" cy="1378139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Ficara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672092"/>
            <a:ext cx="2815853" cy="1033604"/>
            <a:chOff x="0" y="0"/>
            <a:chExt cx="3754471" cy="1378139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Virá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672092"/>
            <a:ext cx="2815853" cy="1033604"/>
            <a:chOff x="0" y="0"/>
            <a:chExt cx="3754471" cy="1378139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Trouxera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4948936"/>
            <a:ext cx="2815853" cy="1033604"/>
            <a:chOff x="0" y="0"/>
            <a:chExt cx="3754471" cy="1378139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Sentara</a:t>
              </a: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333390" y="4457700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846821" y="4446596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5" action="ppaction://hlinksldjump"/>
          </p:cNvPr>
          <p:cNvSpPr/>
          <p:nvPr/>
        </p:nvSpPr>
        <p:spPr>
          <a:xfrm>
            <a:off x="8110948" y="443245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6" action="ppaction://hlinksldjump"/>
          </p:cNvPr>
          <p:cNvSpPr/>
          <p:nvPr/>
        </p:nvSpPr>
        <p:spPr>
          <a:xfrm>
            <a:off x="2977384" y="634377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372096" y="631893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578886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D)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Virá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Futuro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do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Indicativo</a:t>
            </a: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Pretérito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Mais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-Que-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Perfeito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76300" y="995064"/>
            <a:ext cx="7012866" cy="2124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5.º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4948936"/>
            <a:ext cx="2815853" cy="1033604"/>
            <a:chOff x="0" y="0"/>
            <a:chExt cx="3754471" cy="1378139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Risses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4948936"/>
            <a:ext cx="2815853" cy="1033604"/>
            <a:chOff x="0" y="0"/>
            <a:chExt cx="3754471" cy="1378139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Tosses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672092"/>
            <a:ext cx="2815853" cy="1033604"/>
            <a:chOff x="0" y="0"/>
            <a:chExt cx="3754471" cy="1378139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Entrasses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672092"/>
            <a:ext cx="2815853" cy="1033604"/>
            <a:chOff x="0" y="0"/>
            <a:chExt cx="3754471" cy="1378139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Estivesses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4948936"/>
            <a:ext cx="2815853" cy="1033604"/>
            <a:chOff x="0" y="0"/>
            <a:chExt cx="3754471" cy="1378139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Ficasses</a:t>
              </a: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333390" y="4457700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6" action="ppaction://hlinksldjump"/>
          </p:cNvPr>
          <p:cNvSpPr/>
          <p:nvPr/>
        </p:nvSpPr>
        <p:spPr>
          <a:xfrm>
            <a:off x="4846821" y="4446596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5" action="ppaction://hlinksldjump"/>
          </p:cNvPr>
          <p:cNvSpPr/>
          <p:nvPr/>
        </p:nvSpPr>
        <p:spPr>
          <a:xfrm>
            <a:off x="8110948" y="443245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5" action="ppaction://hlinksldjump"/>
          </p:cNvPr>
          <p:cNvSpPr/>
          <p:nvPr/>
        </p:nvSpPr>
        <p:spPr>
          <a:xfrm>
            <a:off x="2977384" y="634377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372096" y="631893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559540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B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)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Tosses 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Presente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Indicativo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endParaRPr lang="en-US" sz="3901" spc="-78" dirty="0" smtClean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Pretérito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Imperfeito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Conjuntivo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59618" y="995062"/>
            <a:ext cx="7046361" cy="2126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6.º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4948936"/>
            <a:ext cx="2815853" cy="1033604"/>
            <a:chOff x="0" y="0"/>
            <a:chExt cx="3754471" cy="1378139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Matado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4948936"/>
            <a:ext cx="2815853" cy="1033604"/>
            <a:chOff x="0" y="0"/>
            <a:chExt cx="3754471" cy="1378139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Visto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672092"/>
            <a:ext cx="2815853" cy="1033604"/>
            <a:chOff x="0" y="0"/>
            <a:chExt cx="3754471" cy="1378139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Partido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672092"/>
            <a:ext cx="2815853" cy="1033604"/>
            <a:chOff x="0" y="0"/>
            <a:chExt cx="3754471" cy="1378139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Feito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4948936"/>
            <a:ext cx="2815853" cy="1033604"/>
            <a:chOff x="0" y="0"/>
            <a:chExt cx="3754471" cy="1378139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Gerando</a:t>
              </a:r>
            </a:p>
          </p:txBody>
        </p:sp>
      </p:grpSp>
      <p:sp>
        <p:nvSpPr>
          <p:cNvPr id="30" name="Retângulo 29">
            <a:hlinkClick r:id="" action="ppaction://hlinkshowjump?jump=nextslide"/>
          </p:cNvPr>
          <p:cNvSpPr/>
          <p:nvPr/>
        </p:nvSpPr>
        <p:spPr>
          <a:xfrm>
            <a:off x="1333390" y="4457700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" action="ppaction://hlinkshowjump?jump=nextslide"/>
          </p:cNvPr>
          <p:cNvSpPr/>
          <p:nvPr/>
        </p:nvSpPr>
        <p:spPr>
          <a:xfrm>
            <a:off x="4846821" y="4446596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5" action="ppaction://hlinksldjump"/>
          </p:cNvPr>
          <p:cNvSpPr/>
          <p:nvPr/>
        </p:nvSpPr>
        <p:spPr>
          <a:xfrm>
            <a:off x="8110948" y="443245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" action="ppaction://hlinkshowjump?jump=nextslide"/>
          </p:cNvPr>
          <p:cNvSpPr/>
          <p:nvPr/>
        </p:nvSpPr>
        <p:spPr>
          <a:xfrm>
            <a:off x="2977384" y="634377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" action="ppaction://hlinkshowjump?jump=nextslide"/>
          </p:cNvPr>
          <p:cNvSpPr/>
          <p:nvPr/>
        </p:nvSpPr>
        <p:spPr>
          <a:xfrm>
            <a:off x="6372096" y="631893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" action="ppaction://hlinkshowjump?jump=previousslide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516692">
            <a:off x="7836478" y="41705"/>
            <a:ext cx="3151521" cy="18837025"/>
            <a:chOff x="0" y="0"/>
            <a:chExt cx="1146909" cy="68552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46909" cy="6855214"/>
            </a:xfrm>
            <a:custGeom>
              <a:avLst/>
              <a:gdLst/>
              <a:ahLst/>
              <a:cxnLst/>
              <a:rect l="l" t="t" r="r" b="b"/>
              <a:pathLst>
                <a:path w="1146909" h="6855214">
                  <a:moveTo>
                    <a:pt x="0" y="0"/>
                  </a:moveTo>
                  <a:lnTo>
                    <a:pt x="1146909" y="0"/>
                  </a:lnTo>
                  <a:lnTo>
                    <a:pt x="1146909" y="6855214"/>
                  </a:lnTo>
                  <a:lnTo>
                    <a:pt x="0" y="6855214"/>
                  </a:lnTo>
                  <a:close/>
                </a:path>
              </a:pathLst>
            </a:custGeom>
            <a:solidFill>
              <a:srgbClr val="44860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46909" cy="68933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14079" y="4421769"/>
            <a:ext cx="4885319" cy="5253031"/>
          </a:xfrm>
          <a:custGeom>
            <a:avLst/>
            <a:gdLst/>
            <a:ahLst/>
            <a:cxnLst/>
            <a:rect l="l" t="t" r="r" b="b"/>
            <a:pathLst>
              <a:path w="4885319" h="5253031">
                <a:moveTo>
                  <a:pt x="0" y="0"/>
                </a:moveTo>
                <a:lnTo>
                  <a:pt x="4885319" y="0"/>
                </a:lnTo>
                <a:lnTo>
                  <a:pt x="4885319" y="5253031"/>
                </a:lnTo>
                <a:lnTo>
                  <a:pt x="0" y="52530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 flipV="1">
            <a:off x="1346208" y="7869100"/>
            <a:ext cx="18422704" cy="745474"/>
          </a:xfrm>
          <a:prstGeom prst="line">
            <a:avLst/>
          </a:prstGeom>
          <a:ln w="857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 rot="-2192011">
            <a:off x="1948985" y="8522704"/>
            <a:ext cx="364789" cy="2489989"/>
            <a:chOff x="0" y="0"/>
            <a:chExt cx="779933" cy="532368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79933" cy="5323687"/>
            </a:xfrm>
            <a:custGeom>
              <a:avLst/>
              <a:gdLst/>
              <a:ahLst/>
              <a:cxnLst/>
              <a:rect l="l" t="t" r="r" b="b"/>
              <a:pathLst>
                <a:path w="779933" h="5323687">
                  <a:moveTo>
                    <a:pt x="203200" y="0"/>
                  </a:moveTo>
                  <a:lnTo>
                    <a:pt x="576733" y="0"/>
                  </a:lnTo>
                  <a:lnTo>
                    <a:pt x="779933" y="5323687"/>
                  </a:lnTo>
                  <a:lnTo>
                    <a:pt x="0" y="532368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FE3D4"/>
            </a:solidFill>
            <a:ln cap="sq">
              <a:noFill/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127000" y="-38100"/>
              <a:ext cx="525933" cy="53617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65162">
            <a:off x="-50596" y="8282426"/>
            <a:ext cx="18751126" cy="2129436"/>
          </a:xfrm>
          <a:custGeom>
            <a:avLst/>
            <a:gdLst/>
            <a:ahLst/>
            <a:cxnLst/>
            <a:rect l="l" t="t" r="r" b="b"/>
            <a:pathLst>
              <a:path w="18751126" h="2129436">
                <a:moveTo>
                  <a:pt x="0" y="0"/>
                </a:moveTo>
                <a:lnTo>
                  <a:pt x="18751126" y="0"/>
                </a:lnTo>
                <a:lnTo>
                  <a:pt x="18751126" y="2129436"/>
                </a:lnTo>
                <a:lnTo>
                  <a:pt x="0" y="21294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4000"/>
            </a:blip>
            <a:stretch>
              <a:fillRect l="-938" t="-63558" b="-109757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343240" y="564364"/>
            <a:ext cx="8712646" cy="10025011"/>
          </a:xfrm>
          <a:custGeom>
            <a:avLst/>
            <a:gdLst/>
            <a:ahLst/>
            <a:cxnLst/>
            <a:rect l="l" t="t" r="r" b="b"/>
            <a:pathLst>
              <a:path w="8712646" h="10025011">
                <a:moveTo>
                  <a:pt x="0" y="0"/>
                </a:moveTo>
                <a:lnTo>
                  <a:pt x="8712646" y="0"/>
                </a:lnTo>
                <a:lnTo>
                  <a:pt x="8712646" y="10025011"/>
                </a:lnTo>
                <a:lnTo>
                  <a:pt x="0" y="100250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2" name="Group 12"/>
          <p:cNvGrpSpPr/>
          <p:nvPr/>
        </p:nvGrpSpPr>
        <p:grpSpPr>
          <a:xfrm>
            <a:off x="2379030" y="1286832"/>
            <a:ext cx="11515356" cy="5248409"/>
            <a:chOff x="0" y="0"/>
            <a:chExt cx="15353808" cy="6997878"/>
          </a:xfrm>
        </p:grpSpPr>
        <p:sp>
          <p:nvSpPr>
            <p:cNvPr id="13" name="TextBox 13"/>
            <p:cNvSpPr txBox="1"/>
            <p:nvPr/>
          </p:nvSpPr>
          <p:spPr>
            <a:xfrm rot="-358885">
              <a:off x="4084698" y="4820112"/>
              <a:ext cx="7528091" cy="17904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Vais ser</a:t>
              </a:r>
              <a:r>
                <a:rPr lang="en-US" sz="2899" u="none" strike="noStrike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 tu a rematar à baliza! Acerta o lado (identifica o intruso) e marca golo!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 rot="-357025">
              <a:off x="237423" y="622748"/>
              <a:ext cx="14865138" cy="561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00"/>
                </a:lnSpc>
              </a:pPr>
              <a:r>
                <a:rPr lang="en-US" sz="6000" spc="-120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O árbitro acabou de assinalar uma grande penalidade a favor da tua equipa. </a:t>
              </a:r>
            </a:p>
            <a:p>
              <a:pPr algn="ctr">
                <a:lnSpc>
                  <a:spcPts val="8400"/>
                </a:lnSpc>
              </a:pPr>
              <a:endParaRPr lang="en-US" sz="6000" spc="-12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endParaRPr>
            </a:p>
          </p:txBody>
        </p:sp>
      </p:grp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600200" y="41910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513968" y="3710124"/>
            <a:ext cx="9254569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C)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Gerando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Gerúndio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Particípio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Passado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" action="ppaction://hlinkshowjump?jump=nextslide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 rot="-189722">
            <a:off x="1084671" y="995065"/>
            <a:ext cx="6996057" cy="212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7.º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4948936"/>
            <a:ext cx="2815853" cy="1033604"/>
            <a:chOff x="0" y="0"/>
            <a:chExt cx="3754471" cy="1378139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Impõe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 dirty="0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Der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672092"/>
            <a:ext cx="2815853" cy="1033604"/>
            <a:chOff x="0" y="0"/>
            <a:chExt cx="3754471" cy="1378139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Ouvir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672092"/>
            <a:ext cx="2815853" cy="1033604"/>
            <a:chOff x="0" y="0"/>
            <a:chExt cx="3754471" cy="1378139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Contrapuser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Fizer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sp>
        <p:nvSpPr>
          <p:cNvPr id="30" name="Retângulo 29">
            <a:hlinkClick r:id="rId3" action="ppaction://hlinksldjump"/>
          </p:cNvPr>
          <p:cNvSpPr/>
          <p:nvPr/>
        </p:nvSpPr>
        <p:spPr>
          <a:xfrm>
            <a:off x="1333390" y="4457700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4" action="ppaction://hlinksldjump"/>
          </p:cNvPr>
          <p:cNvSpPr/>
          <p:nvPr/>
        </p:nvSpPr>
        <p:spPr>
          <a:xfrm>
            <a:off x="2977384" y="634377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4" name="Retângulo 33">
            <a:hlinkClick r:id="rId4" action="ppaction://hlinksldjump"/>
          </p:cNvPr>
          <p:cNvSpPr/>
          <p:nvPr/>
        </p:nvSpPr>
        <p:spPr>
          <a:xfrm>
            <a:off x="6372096" y="631893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4" action="ppaction://hlinksldjump"/>
          </p:cNvPr>
          <p:cNvSpPr/>
          <p:nvPr/>
        </p:nvSpPr>
        <p:spPr>
          <a:xfrm>
            <a:off x="4846821" y="4446596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tângulo 31">
            <a:hlinkClick r:id="rId4" action="ppaction://hlinksldjump"/>
          </p:cNvPr>
          <p:cNvSpPr/>
          <p:nvPr/>
        </p:nvSpPr>
        <p:spPr>
          <a:xfrm>
            <a:off x="8110948" y="443245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578886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A) </a:t>
            </a:r>
            <a:r>
              <a:rPr lang="pt-BR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Impõe </a:t>
            </a:r>
            <a:r>
              <a:rPr lang="pt-BR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Presente do Indicativo </a:t>
            </a: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Futuro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Conjuntivo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60300" y="995063"/>
            <a:ext cx="7044986" cy="2126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8.º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4948936"/>
            <a:ext cx="2815853" cy="1033604"/>
            <a:chOff x="0" y="0"/>
            <a:chExt cx="3754471" cy="1378139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Falámos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4948936"/>
            <a:ext cx="2815853" cy="1033604"/>
            <a:chOff x="0" y="0"/>
            <a:chExt cx="3754471" cy="1378139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Partimos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672092"/>
            <a:ext cx="2815853" cy="1033604"/>
            <a:chOff x="0" y="0"/>
            <a:chExt cx="3754471" cy="1378139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Tínhamos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672092"/>
            <a:ext cx="2815853" cy="1033604"/>
            <a:chOff x="0" y="0"/>
            <a:chExt cx="3754471" cy="1378139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Fomos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4948936"/>
            <a:ext cx="2815853" cy="1033604"/>
            <a:chOff x="0" y="0"/>
            <a:chExt cx="3754471" cy="1378139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Comprámos</a:t>
              </a: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333390" y="4457700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846821" y="4446596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5" action="ppaction://hlinksldjump"/>
          </p:cNvPr>
          <p:cNvSpPr/>
          <p:nvPr/>
        </p:nvSpPr>
        <p:spPr>
          <a:xfrm>
            <a:off x="8110948" y="443245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6" action="ppaction://hlinksldjump"/>
          </p:cNvPr>
          <p:cNvSpPr/>
          <p:nvPr/>
        </p:nvSpPr>
        <p:spPr>
          <a:xfrm>
            <a:off x="2977384" y="634377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372096" y="631893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366015" y="3584630"/>
            <a:ext cx="9672468" cy="233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D) </a:t>
            </a:r>
            <a:r>
              <a:rPr lang="pt-BR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Tínhamos </a:t>
            </a:r>
            <a:r>
              <a:rPr lang="pt-BR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Pretérito Imperfeito do Indicativo </a:t>
            </a: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Pretérito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Perfeito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49245" y="995062"/>
            <a:ext cx="7067176" cy="2127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9.º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4948936"/>
            <a:ext cx="2815853" cy="1033604"/>
            <a:chOff x="0" y="0"/>
            <a:chExt cx="3754471" cy="1378139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Morto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4948936"/>
            <a:ext cx="2815853" cy="1033604"/>
            <a:chOff x="0" y="0"/>
            <a:chExt cx="3754471" cy="1378139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Entregado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672092"/>
            <a:ext cx="2815853" cy="1033604"/>
            <a:chOff x="0" y="0"/>
            <a:chExt cx="3754471" cy="1378139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Elegido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672092"/>
            <a:ext cx="2815853" cy="1033604"/>
            <a:chOff x="0" y="0"/>
            <a:chExt cx="3754471" cy="1378139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Limpado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4948936"/>
            <a:ext cx="2815853" cy="1033604"/>
            <a:chOff x="0" y="0"/>
            <a:chExt cx="3754471" cy="1378139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Salvado</a:t>
              </a: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333390" y="4457700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6" action="ppaction://hlinksldjump"/>
          </p:cNvPr>
          <p:cNvSpPr/>
          <p:nvPr/>
        </p:nvSpPr>
        <p:spPr>
          <a:xfrm>
            <a:off x="4846821" y="4446596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6" action="ppaction://hlinksldjump"/>
          </p:cNvPr>
          <p:cNvSpPr/>
          <p:nvPr/>
        </p:nvSpPr>
        <p:spPr>
          <a:xfrm>
            <a:off x="8110948" y="443245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6" action="ppaction://hlinksldjump"/>
          </p:cNvPr>
          <p:cNvSpPr/>
          <p:nvPr/>
        </p:nvSpPr>
        <p:spPr>
          <a:xfrm>
            <a:off x="2977384" y="634377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6" action="ppaction://hlinksldjump"/>
          </p:cNvPr>
          <p:cNvSpPr/>
          <p:nvPr/>
        </p:nvSpPr>
        <p:spPr>
          <a:xfrm>
            <a:off x="6372096" y="631893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624838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A)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Morto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Particípio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Passado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Irregular </a:t>
            </a: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Particípio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Passado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Regular</a:t>
            </a:r>
          </a:p>
        </p:txBody>
      </p:sp>
      <p:grpSp>
        <p:nvGrpSpPr>
          <p:cNvPr id="16" name="Grupo 15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7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Seta para a direita 17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Retângulo 18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197171" y="995077"/>
            <a:ext cx="6770201" cy="2107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1.º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Cantava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5" action="ppaction://hlinksldjump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Bebia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5" action="ppaction://hlinksldjump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772104"/>
            <a:ext cx="2815853" cy="912025"/>
            <a:chOff x="0" y="133350"/>
            <a:chExt cx="3754471" cy="121603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Dormia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5" action="ppaction://hlinksldjump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772104"/>
            <a:ext cx="2815853" cy="912025"/>
            <a:chOff x="0" y="133350"/>
            <a:chExt cx="3754471" cy="121603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Escrevia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5" action="ppaction://hlinksldjump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Faria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6" action="ppaction://hlinksldjump"/>
              </a:endParaRP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353787" y="4456696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846821" y="4446596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6" action="ppaction://hlinksldjump"/>
          </p:cNvPr>
          <p:cNvSpPr/>
          <p:nvPr/>
        </p:nvSpPr>
        <p:spPr>
          <a:xfrm>
            <a:off x="8110948" y="443245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5" action="ppaction://hlinksldjump"/>
          </p:cNvPr>
          <p:cNvSpPr/>
          <p:nvPr/>
        </p:nvSpPr>
        <p:spPr>
          <a:xfrm>
            <a:off x="2977384" y="634377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372096" y="631893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 rot="-189722">
            <a:off x="746500" y="995031"/>
            <a:ext cx="7674901" cy="2168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10.º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Escrevei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Falai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772104"/>
            <a:ext cx="2815853" cy="912025"/>
            <a:chOff x="0" y="133350"/>
            <a:chExt cx="3754471" cy="121603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Venha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772104"/>
            <a:ext cx="2815853" cy="912025"/>
            <a:chOff x="0" y="133350"/>
            <a:chExt cx="3754471" cy="121603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 dirty="0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Ide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Copiai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2" name="Retângulo 31">
            <a:hlinkClick r:id="rId5" action="ppaction://hlinksldjump"/>
          </p:cNvPr>
          <p:cNvSpPr/>
          <p:nvPr/>
        </p:nvSpPr>
        <p:spPr>
          <a:xfrm>
            <a:off x="8110948" y="443245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372096" y="631893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846821" y="4446596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6" action="ppaction://hlinksldjump"/>
          </p:cNvPr>
          <p:cNvSpPr/>
          <p:nvPr/>
        </p:nvSpPr>
        <p:spPr>
          <a:xfrm>
            <a:off x="2977384" y="634377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333390" y="4457700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809623"/>
            <a:ext cx="9173441" cy="178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)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Venha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Presente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Conjuntivo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Imperativo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"/>
          <p:cNvSpPr txBox="1"/>
          <p:nvPr/>
        </p:nvSpPr>
        <p:spPr>
          <a:xfrm>
            <a:off x="1231749" y="2437485"/>
            <a:ext cx="16205676" cy="3949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9"/>
              </a:lnSpc>
            </a:pPr>
            <a:r>
              <a:rPr lang="en-US" sz="21999" spc="-439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Parabéns</a:t>
            </a:r>
            <a:r>
              <a:rPr lang="en-US" sz="21999" spc="-439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!!</a:t>
            </a:r>
            <a:endParaRPr lang="en-US" sz="21999" spc="-439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</p:txBody>
      </p:sp>
      <p:grpSp>
        <p:nvGrpSpPr>
          <p:cNvPr id="22" name="Group 3"/>
          <p:cNvGrpSpPr/>
          <p:nvPr/>
        </p:nvGrpSpPr>
        <p:grpSpPr>
          <a:xfrm rot="-5400000">
            <a:off x="7791537" y="-514917"/>
            <a:ext cx="3086100" cy="19012519"/>
            <a:chOff x="0" y="0"/>
            <a:chExt cx="812800" cy="5007412"/>
          </a:xfrm>
        </p:grpSpPr>
        <p:sp>
          <p:nvSpPr>
            <p:cNvPr id="23" name="Freeform 4"/>
            <p:cNvSpPr/>
            <p:nvPr/>
          </p:nvSpPr>
          <p:spPr>
            <a:xfrm>
              <a:off x="0" y="0"/>
              <a:ext cx="812800" cy="5007412"/>
            </a:xfrm>
            <a:custGeom>
              <a:avLst/>
              <a:gdLst/>
              <a:ahLst/>
              <a:cxnLst/>
              <a:rect l="l" t="t" r="r" b="b"/>
              <a:pathLst>
                <a:path w="812800" h="5007412">
                  <a:moveTo>
                    <a:pt x="0" y="0"/>
                  </a:moveTo>
                  <a:lnTo>
                    <a:pt x="812800" y="0"/>
                  </a:lnTo>
                  <a:lnTo>
                    <a:pt x="81280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4" name="TextBox 5"/>
            <p:cNvSpPr txBox="1"/>
            <p:nvPr/>
          </p:nvSpPr>
          <p:spPr>
            <a:xfrm>
              <a:off x="0" y="-38100"/>
              <a:ext cx="81280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25" name="Freeform 6"/>
          <p:cNvSpPr/>
          <p:nvPr/>
        </p:nvSpPr>
        <p:spPr>
          <a:xfrm>
            <a:off x="0" y="7409241"/>
            <a:ext cx="18459672" cy="2877759"/>
          </a:xfrm>
          <a:custGeom>
            <a:avLst/>
            <a:gdLst/>
            <a:ahLst/>
            <a:cxnLst/>
            <a:rect l="l" t="t" r="r" b="b"/>
            <a:pathLst>
              <a:path w="18459672" h="2877759">
                <a:moveTo>
                  <a:pt x="0" y="0"/>
                </a:moveTo>
                <a:lnTo>
                  <a:pt x="18459672" y="0"/>
                </a:lnTo>
                <a:lnTo>
                  <a:pt x="18459672" y="2877759"/>
                </a:lnTo>
                <a:lnTo>
                  <a:pt x="0" y="28777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4000"/>
            </a:blip>
            <a:stretch>
              <a:fillRect t="-33076" b="-64172"/>
            </a:stretch>
          </a:blipFill>
        </p:spPr>
      </p:sp>
      <p:sp>
        <p:nvSpPr>
          <p:cNvPr id="26" name="TextBox 7"/>
          <p:cNvSpPr txBox="1"/>
          <p:nvPr/>
        </p:nvSpPr>
        <p:spPr>
          <a:xfrm>
            <a:off x="651656" y="1158152"/>
            <a:ext cx="17221200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43"/>
              </a:lnSpc>
            </a:pPr>
            <a:r>
              <a:rPr lang="en-US" sz="9031" spc="-180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Estás</a:t>
            </a:r>
            <a:r>
              <a:rPr lang="en-US" sz="9031" spc="-180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um </a:t>
            </a:r>
            <a:r>
              <a:rPr lang="en-US" sz="9031" spc="-180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craque</a:t>
            </a:r>
            <a:r>
              <a:rPr lang="en-US" sz="9031" spc="-180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9031" spc="-180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na</a:t>
            </a:r>
            <a:r>
              <a:rPr lang="en-US" sz="9031" spc="-180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9031" spc="-180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gramática</a:t>
            </a:r>
            <a:r>
              <a:rPr lang="en-US" sz="9031" spc="-180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!!</a:t>
            </a:r>
            <a:endParaRPr lang="en-US" sz="9031" spc="-180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</p:txBody>
      </p:sp>
      <p:grpSp>
        <p:nvGrpSpPr>
          <p:cNvPr id="27" name="Group 9"/>
          <p:cNvGrpSpPr/>
          <p:nvPr/>
        </p:nvGrpSpPr>
        <p:grpSpPr>
          <a:xfrm>
            <a:off x="2151615" y="7409241"/>
            <a:ext cx="13489675" cy="942611"/>
            <a:chOff x="0" y="0"/>
            <a:chExt cx="1950026" cy="136261"/>
          </a:xfrm>
        </p:grpSpPr>
        <p:sp>
          <p:nvSpPr>
            <p:cNvPr id="28" name="Freeform 10"/>
            <p:cNvSpPr/>
            <p:nvPr/>
          </p:nvSpPr>
          <p:spPr>
            <a:xfrm>
              <a:off x="0" y="0"/>
              <a:ext cx="1950027" cy="136261"/>
            </a:xfrm>
            <a:custGeom>
              <a:avLst/>
              <a:gdLst/>
              <a:ahLst/>
              <a:cxnLst/>
              <a:rect l="l" t="t" r="r" b="b"/>
              <a:pathLst>
                <a:path w="1950027" h="136261">
                  <a:moveTo>
                    <a:pt x="203200" y="0"/>
                  </a:moveTo>
                  <a:lnTo>
                    <a:pt x="1746827" y="0"/>
                  </a:lnTo>
                  <a:lnTo>
                    <a:pt x="1950027" y="136261"/>
                  </a:lnTo>
                  <a:lnTo>
                    <a:pt x="0" y="136261"/>
                  </a:lnTo>
                  <a:lnTo>
                    <a:pt x="203200" y="0"/>
                  </a:lnTo>
                  <a:close/>
                </a:path>
              </a:pathLst>
            </a:custGeom>
            <a:ln w="1238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9" name="TextBox 11"/>
            <p:cNvSpPr txBox="1"/>
            <p:nvPr/>
          </p:nvSpPr>
          <p:spPr>
            <a:xfrm>
              <a:off x="127000" y="-38100"/>
              <a:ext cx="1696026" cy="174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30" name="Freeform 12"/>
          <p:cNvSpPr/>
          <p:nvPr/>
        </p:nvSpPr>
        <p:spPr>
          <a:xfrm>
            <a:off x="4660758" y="2815382"/>
            <a:ext cx="8966485" cy="8477404"/>
          </a:xfrm>
          <a:custGeom>
            <a:avLst/>
            <a:gdLst/>
            <a:ahLst/>
            <a:cxnLst/>
            <a:rect l="l" t="t" r="r" b="b"/>
            <a:pathLst>
              <a:path w="8966485" h="8477404">
                <a:moveTo>
                  <a:pt x="0" y="0"/>
                </a:moveTo>
                <a:lnTo>
                  <a:pt x="8966484" y="0"/>
                </a:lnTo>
                <a:lnTo>
                  <a:pt x="8966484" y="8477404"/>
                </a:lnTo>
                <a:lnTo>
                  <a:pt x="0" y="84774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31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audio>
              <p:cMediaNode vol="100000" showWhenStopped="0">
                <p:cTn id="2"/>
                <p:tgtEl>
                  <p:spTgt spid="3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9" y="4273176"/>
            <a:ext cx="9173441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C)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F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aria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Condicional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marL="0" lvl="0" indent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Pretérito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Imperfeito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9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80484" y="995065"/>
            <a:ext cx="7004461" cy="2123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2.º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84687" y="5532706"/>
            <a:ext cx="2815853" cy="425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  <a:spcBef>
                <a:spcPct val="0"/>
              </a:spcBef>
            </a:pPr>
            <a:r>
              <a:rPr lang="en-US" sz="2899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Fales</a:t>
            </a:r>
            <a:endParaRPr lang="en-US" sz="2899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  <a:hlinkClick r:id="rId5" action="ppaction://hlinksldjump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484687" y="5082286"/>
            <a:ext cx="2815853" cy="45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A)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877095" y="5082286"/>
            <a:ext cx="2815853" cy="45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B)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77095" y="5532706"/>
            <a:ext cx="2815853" cy="425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  <a:spcBef>
                <a:spcPct val="0"/>
              </a:spcBef>
            </a:pPr>
            <a:r>
              <a:rPr lang="en-US" sz="2899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Perdes</a:t>
            </a:r>
            <a:endParaRPr lang="en-US" sz="2899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  <a:hlinkClick r:id="rId6" action="ppaction://hlinksldjump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180891" y="7255862"/>
            <a:ext cx="2815853" cy="425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  <a:spcBef>
                <a:spcPct val="0"/>
              </a:spcBef>
            </a:pPr>
            <a:r>
              <a:rPr lang="en-US" sz="2899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Foges</a:t>
            </a:r>
            <a:endParaRPr lang="en-US" sz="2899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  <a:hlinkClick r:id="rId6" action="ppaction://hlinksldjump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180891" y="6805442"/>
            <a:ext cx="2815853" cy="45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73299" y="6805442"/>
            <a:ext cx="2815853" cy="45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E)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573299" y="7255862"/>
            <a:ext cx="2815853" cy="425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  <a:spcBef>
                <a:spcPct val="0"/>
              </a:spcBef>
            </a:pPr>
            <a:r>
              <a:rPr lang="en-US" sz="2899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Observas</a:t>
            </a:r>
            <a:endParaRPr lang="en-US" sz="2899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  <a:hlinkClick r:id="rId6" action="ppaction://hlinksldjump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8273973" y="5082286"/>
            <a:ext cx="2815853" cy="45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C)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273973" y="5532706"/>
            <a:ext cx="2815853" cy="425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  <a:spcBef>
                <a:spcPct val="0"/>
              </a:spcBef>
            </a:pPr>
            <a:r>
              <a:rPr lang="en-US" sz="2899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Partes</a:t>
            </a:r>
            <a:endParaRPr lang="en-US" sz="2899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  <a:hlinkClick r:id="rId6" action="ppaction://hlinksldjump"/>
            </a:endParaRPr>
          </a:p>
        </p:txBody>
      </p:sp>
      <p:sp>
        <p:nvSpPr>
          <p:cNvPr id="25" name="Retângulo 24">
            <a:hlinkClick r:id="rId5" action="ppaction://hlinksldjump"/>
          </p:cNvPr>
          <p:cNvSpPr/>
          <p:nvPr/>
        </p:nvSpPr>
        <p:spPr>
          <a:xfrm>
            <a:off x="1333390" y="4457700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tângulo 25">
            <a:hlinkClick r:id="rId6" action="ppaction://hlinksldjump"/>
          </p:cNvPr>
          <p:cNvSpPr/>
          <p:nvPr/>
        </p:nvSpPr>
        <p:spPr>
          <a:xfrm>
            <a:off x="4846821" y="4446596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tângulo 26">
            <a:hlinkClick r:id="rId6" action="ppaction://hlinksldjump"/>
          </p:cNvPr>
          <p:cNvSpPr/>
          <p:nvPr/>
        </p:nvSpPr>
        <p:spPr>
          <a:xfrm>
            <a:off x="8110948" y="443245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tângulo 27">
            <a:hlinkClick r:id="rId6" action="ppaction://hlinksldjump"/>
          </p:cNvPr>
          <p:cNvSpPr/>
          <p:nvPr/>
        </p:nvSpPr>
        <p:spPr>
          <a:xfrm>
            <a:off x="2977384" y="634377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tângulo 28">
            <a:hlinkClick r:id="rId6" action="ppaction://hlinksldjump"/>
          </p:cNvPr>
          <p:cNvSpPr/>
          <p:nvPr/>
        </p:nvSpPr>
        <p:spPr>
          <a:xfrm>
            <a:off x="6372096" y="631893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597029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)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Fales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Presente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Conjuntivo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– </a:t>
            </a:r>
            <a:r>
              <a:rPr lang="pt-BR" sz="3901" spc="-78" dirty="0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Presente </a:t>
            </a:r>
            <a:r>
              <a:rPr lang="pt-BR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do 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84671" y="995065"/>
            <a:ext cx="6996057" cy="212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3.º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Ouviria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5" action="ppaction://hlinksldjump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4948936"/>
            <a:ext cx="2815853" cy="1033604"/>
            <a:chOff x="0" y="0"/>
            <a:chExt cx="3754471" cy="1378139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Correria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672092"/>
            <a:ext cx="2815853" cy="1033604"/>
            <a:chOff x="0" y="0"/>
            <a:chExt cx="3754471" cy="1378139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Viveria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672092"/>
            <a:ext cx="2815853" cy="1033604"/>
            <a:chOff x="0" y="0"/>
            <a:chExt cx="3754471" cy="1378139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Partiria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4948936"/>
            <a:ext cx="2815853" cy="1033604"/>
            <a:chOff x="0" y="0"/>
            <a:chExt cx="3754471" cy="1378139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966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Comia</a:t>
              </a: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333390" y="4457700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846821" y="4446596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6" action="ppaction://hlinksldjump"/>
          </p:cNvPr>
          <p:cNvSpPr/>
          <p:nvPr/>
        </p:nvSpPr>
        <p:spPr>
          <a:xfrm>
            <a:off x="8110948" y="443245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5" action="ppaction://hlinksldjump"/>
          </p:cNvPr>
          <p:cNvSpPr/>
          <p:nvPr/>
        </p:nvSpPr>
        <p:spPr>
          <a:xfrm>
            <a:off x="2977384" y="634377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372096" y="631893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566</Words>
  <Application>Microsoft Office PowerPoint</Application>
  <PresentationFormat>Personalizados</PresentationFormat>
  <Paragraphs>196</Paragraphs>
  <Slides>33</Slides>
  <Notes>0</Notes>
  <HiddenSlides>0</HiddenSlides>
  <MMClips>13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33</vt:i4>
      </vt:variant>
    </vt:vector>
  </HeadingPairs>
  <TitlesOfParts>
    <vt:vector size="38" baseType="lpstr">
      <vt:lpstr>Arial</vt:lpstr>
      <vt:lpstr>Calibri</vt:lpstr>
      <vt:lpstr>Nourd</vt:lpstr>
      <vt:lpstr>Marty Two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Soccer</dc:title>
  <dc:creator>Guilherme Balhau</dc:creator>
  <cp:lastModifiedBy>Username</cp:lastModifiedBy>
  <cp:revision>13</cp:revision>
  <dcterms:created xsi:type="dcterms:W3CDTF">2006-08-16T00:00:00Z</dcterms:created>
  <dcterms:modified xsi:type="dcterms:W3CDTF">2026-04-13T22:24:09Z</dcterms:modified>
  <dc:identifier>DAHFjYXulD4</dc:identifier>
</cp:coreProperties>
</file>