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6" r:id="rId3"/>
    <p:sldId id="257" r:id="rId4"/>
    <p:sldId id="263" r:id="rId5"/>
    <p:sldId id="265" r:id="rId6"/>
    <p:sldId id="258" r:id="rId7"/>
    <p:sldId id="266" r:id="rId8"/>
    <p:sldId id="267" r:id="rId9"/>
    <p:sldId id="259" r:id="rId10"/>
    <p:sldId id="268" r:id="rId11"/>
    <p:sldId id="269" r:id="rId12"/>
    <p:sldId id="260" r:id="rId13"/>
    <p:sldId id="270" r:id="rId14"/>
    <p:sldId id="271" r:id="rId15"/>
    <p:sldId id="261" r:id="rId16"/>
    <p:sldId id="272" r:id="rId17"/>
    <p:sldId id="273" r:id="rId18"/>
    <p:sldId id="262" r:id="rId19"/>
    <p:sldId id="274" r:id="rId20"/>
    <p:sldId id="275" r:id="rId21"/>
    <p:sldId id="283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D75B-5CBC-463A-A59B-E7B9E6580143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28E55-C82F-4265-B732-A943E5A501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0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28E55-C82F-4265-B732-A943E5A5015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109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28E55-C82F-4265-B732-A943E5A50153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99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1FF4-665C-4C8E-9C14-81E7FC82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9F4986-B04D-484B-886D-CA6A4E200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CCB4D9-9576-46A7-959E-C0BED945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6822E9-5982-44C8-B869-8D509A0D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62E2AD-12B3-4A8A-97FC-A4477AF3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35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2680D-C2DA-4F36-9954-A7CFC464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70F4325-5CB3-4E8B-9CD3-EC431BDDE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D2977B-5935-48F8-BE4B-C44BA4B8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AB2D98-B847-4DBA-8725-D98C0D6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22048A-9C42-4323-BDC7-96F0914D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4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26B809-6486-4CE9-8953-EBA16C0D6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1CA8C2-A293-4C4F-8842-B3BBC6458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D9D254-9700-4F4E-8630-3A78CEF2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42EFD3-CF4B-4833-B6CA-69BB31AE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D616D4-2A13-4711-9AB3-BA8FC00E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0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EEB64-86DD-4601-8136-98366BA5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C32385-A9C3-46DB-B62B-1267A86B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629EE3-4D06-4A69-9714-43E3ED8E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ABA6118-1D05-416A-9C2A-6A8E93FD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573F1A-F6D8-40DB-ABFD-D4997038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0977C-4782-4923-AAE8-8DC73947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3F83BAF-4263-4FEF-A649-8E4AC7FD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A396FD-B8BB-4ED3-B1B6-9391BF17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82EF6C0-3E82-472C-B855-0532A5B3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1476381-5D2F-42C3-9CCA-F4D255E6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90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78171-D326-4227-9296-700746AB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EB1BEC-C9D9-44EC-BB7C-D68464DCD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C35C9E0-A288-4740-8443-2A1B4FA7D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0AE11BE-7696-489B-8910-5DAE4972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F627A6E-264B-4965-8199-40128F72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186BEBA-A7E9-4EC8-9876-AB301236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902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29ECC-B638-46EF-8D8B-6A6F6EC2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BB9A6E-EF17-48B7-AF5D-90981CA9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AE0034E-FA2B-48E8-9F71-C68FE468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9BE7E59-FDE1-4DBE-8A2A-C65E91A06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13D10C4-D0FA-4C21-8F44-6F826375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B76DD99-5F9A-4EA9-867A-574969D5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F0DD3F8-ADDE-4C5D-A2A7-3ED4D5F1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C0AEFC5-98DB-486A-947F-2B6973A0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0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89600-5320-4D50-B46D-BBE5BD92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04675D5-5748-4D28-9EB1-CAD40B74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83F078-492A-4CA2-992B-23F80A67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8926602-FACE-4FAF-921C-39C218AE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136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E6890E6-053C-465E-BF13-351CF86D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5F5C348-ABD0-4449-AD96-D7E7E2BE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E944EC7-0843-4F71-BC82-D66B6FEE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351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D56D9-CC8D-49F9-BC94-B2F1B00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6AFEA1-D693-4541-8512-3D66561E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5329406-8465-4E82-897B-88F34507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D6EE60-3261-404B-A359-45CA4E33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26A3395-0E53-493E-90DC-3E20C12A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FF90EBC-044A-43F1-B71C-93E0BA6E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75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73EFB-0947-4422-A951-1C0256BE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7230FF2-14E1-4D45-93F1-E1745E2EA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6EAE124-9348-4AC1-A26B-9AD380D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08A775D-6CB1-4168-8EF5-57650764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A7A87F9-5BE8-4F3A-8638-9BB6E9A9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0D3818-F377-4AB8-A812-10984F64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847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6403678-430C-472A-8F42-CDC7FB8C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28413E6-4DDF-4D44-B405-70691D818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5EABA0-2B1D-4FA4-8C0D-563861657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9FFF-5A6F-44EA-A604-F9726DB80695}" type="datetimeFigureOut">
              <a:rPr lang="pt-PT" smtClean="0"/>
              <a:t>13/02/2024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D4A023-EE8D-48FE-A433-5659FF73D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ED7A074-5BAD-4D61-A626-86A6B736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D0BB-3B6D-4236-8C4B-2F46E5F0AC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90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88EE8F1-E0D3-444F-9E3B-1C315149D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714" y="4100023"/>
            <a:ext cx="9144000" cy="1655762"/>
          </a:xfrm>
        </p:spPr>
        <p:txBody>
          <a:bodyPr>
            <a:normAutofit/>
          </a:bodyPr>
          <a:lstStyle/>
          <a:p>
            <a:r>
              <a:rPr lang="pt-PT" sz="3600" b="1" dirty="0"/>
              <a:t>Português Língua de Acolhimento</a:t>
            </a:r>
          </a:p>
          <a:p>
            <a:r>
              <a:rPr lang="pt-PT" sz="3600" b="1" dirty="0"/>
              <a:t>A1/A2 – Nível Elementar</a:t>
            </a:r>
          </a:p>
          <a:p>
            <a:endParaRPr lang="pt-PT" sz="3600" b="1" dirty="0"/>
          </a:p>
          <a:p>
            <a:endParaRPr lang="pt-PT" sz="3600" b="1" dirty="0"/>
          </a:p>
          <a:p>
            <a:endParaRPr lang="pt-PT" sz="3600" b="1" dirty="0"/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D6D77077-3766-468A-8CFC-726FB0AA6655}"/>
              </a:ext>
            </a:extLst>
          </p:cNvPr>
          <p:cNvSpPr txBox="1">
            <a:spLocks/>
          </p:cNvSpPr>
          <p:nvPr/>
        </p:nvSpPr>
        <p:spPr>
          <a:xfrm>
            <a:off x="3394943" y="5243441"/>
            <a:ext cx="5402114" cy="49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/>
              <a:t>Programa </a:t>
            </a:r>
          </a:p>
          <a:p>
            <a:r>
              <a:rPr lang="pt-PT" sz="2800" b="1" dirty="0"/>
              <a:t>(</a:t>
            </a:r>
            <a:r>
              <a:rPr lang="pt-PT" sz="2800" b="1" i="1" dirty="0" err="1"/>
              <a:t>Syllabus</a:t>
            </a:r>
            <a:r>
              <a:rPr lang="pt-PT" sz="2800" b="1" i="1" dirty="0"/>
              <a:t>; </a:t>
            </a:r>
            <a:r>
              <a:rPr lang="pt-PT" sz="2800" b="1" i="1" dirty="0" err="1"/>
              <a:t>Programme</a:t>
            </a:r>
            <a:r>
              <a:rPr lang="pt-PT" sz="2800" b="1" dirty="0"/>
              <a:t>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F868C1-17F2-4BC7-86F6-67D8EF8B3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29" t="26132" r="14703" b="56161"/>
          <a:stretch/>
        </p:blipFill>
        <p:spPr>
          <a:xfrm>
            <a:off x="4738381" y="1122899"/>
            <a:ext cx="3068665" cy="26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6641"/>
              </p:ext>
            </p:extLst>
          </p:nvPr>
        </p:nvGraphicFramePr>
        <p:xfrm>
          <a:off x="1250986" y="150749"/>
          <a:ext cx="9690028" cy="6707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0028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4682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Reconhecer os nomes de lojas e estabelecimentos comerciais. 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Recognizing the name of shops and stores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connaitre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nom des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différents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magasins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boutiques)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Seguir e indicar direções.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Requesting/ providing information details about geographical location and directions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Utilizar determinados serviços e preencher impressos: no banco; no correio; na AIMA (Agência para a Integração, Migrações e Asilo), na bomba de gasolina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filling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in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AIMA…;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certains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remplir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formulaires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à la banque; à la poste, </a:t>
                      </a:r>
                      <a:r>
                        <a:rPr lang="pt-PT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SEF…) 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443248" y="205731"/>
            <a:ext cx="6800217" cy="1046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PT" sz="2800" b="1" dirty="0"/>
              <a:t>Compras, serviços e direções </a:t>
            </a:r>
          </a:p>
          <a:p>
            <a:pPr algn="just"/>
            <a:r>
              <a:rPr lang="pt-PT" b="1" dirty="0"/>
              <a:t>         (Shopping, </a:t>
            </a:r>
            <a:r>
              <a:rPr lang="pt-PT" b="1" dirty="0" err="1"/>
              <a:t>services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directions</a:t>
            </a:r>
            <a:r>
              <a:rPr lang="pt-PT" b="1" dirty="0"/>
              <a:t>; </a:t>
            </a:r>
            <a:r>
              <a:rPr lang="pt-PT" b="1" dirty="0" err="1"/>
              <a:t>Achats</a:t>
            </a:r>
            <a:r>
              <a:rPr lang="pt-PT" b="1" dirty="0"/>
              <a:t>, </a:t>
            </a:r>
            <a:r>
              <a:rPr lang="pt-PT" b="1" dirty="0" err="1"/>
              <a:t>services</a:t>
            </a:r>
            <a:r>
              <a:rPr lang="pt-PT" b="1" dirty="0"/>
              <a:t> </a:t>
            </a:r>
            <a:r>
              <a:rPr lang="pt-PT" b="1" dirty="0" err="1"/>
              <a:t>et</a:t>
            </a:r>
            <a:r>
              <a:rPr lang="pt-PT" b="1" dirty="0"/>
              <a:t> </a:t>
            </a:r>
            <a:r>
              <a:rPr lang="pt-PT" b="1" dirty="0" err="1"/>
              <a:t>directions</a:t>
            </a:r>
            <a:r>
              <a:rPr lang="pt-PT" b="1" dirty="0"/>
              <a:t>) </a:t>
            </a:r>
            <a:endParaRPr lang="pt-PT" dirty="0"/>
          </a:p>
          <a:p>
            <a:pPr algn="just"/>
            <a:endParaRPr lang="pt-PT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308A5F-A579-4CCF-8B66-8730714AB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 t="31403" r="12542" b="38978"/>
          <a:stretch/>
        </p:blipFill>
        <p:spPr>
          <a:xfrm>
            <a:off x="8930886" y="0"/>
            <a:ext cx="2403870" cy="14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1199"/>
              </p:ext>
            </p:extLst>
          </p:nvPr>
        </p:nvGraphicFramePr>
        <p:xfrm>
          <a:off x="1174283" y="258635"/>
          <a:ext cx="10681920" cy="6381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192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311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Reconhecer o vocabulário relativo ao corpo humano.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body;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Connaìtre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vocabulaire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humain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Expressar sintomas de determinadas doenças.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certain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Exprimer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symptômes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certaines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maladies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Revelar conhecimentos sobre o funcionamento dos serviços básicos de saúde. 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basic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458746" y="446237"/>
            <a:ext cx="825869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2. O corpo humano e a saúde </a:t>
            </a:r>
          </a:p>
          <a:p>
            <a:pPr algn="just"/>
            <a:r>
              <a:rPr lang="pt-PT" sz="2800" b="1" dirty="0"/>
              <a:t>         </a:t>
            </a:r>
            <a:r>
              <a:rPr lang="pt-PT" sz="2400" b="1" dirty="0"/>
              <a:t>(</a:t>
            </a:r>
            <a:r>
              <a:rPr lang="pt-PT" sz="2400" b="1" dirty="0" err="1"/>
              <a:t>Health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human</a:t>
            </a:r>
            <a:r>
              <a:rPr lang="pt-PT" sz="2400" b="1" dirty="0"/>
              <a:t> body; </a:t>
            </a:r>
            <a:r>
              <a:rPr lang="pt-PT" sz="2400" b="1" dirty="0" err="1"/>
              <a:t>Corps</a:t>
            </a:r>
            <a:r>
              <a:rPr lang="pt-PT" sz="2400" b="1" dirty="0"/>
              <a:t> </a:t>
            </a:r>
            <a:r>
              <a:rPr lang="pt-PT" sz="2400" b="1" dirty="0" err="1"/>
              <a:t>humain</a:t>
            </a:r>
            <a:r>
              <a:rPr lang="pt-PT" sz="2400" b="1" dirty="0"/>
              <a:t> </a:t>
            </a:r>
            <a:r>
              <a:rPr lang="pt-PT" sz="2400" b="1" dirty="0" err="1"/>
              <a:t>et</a:t>
            </a:r>
            <a:r>
              <a:rPr lang="pt-PT" sz="2400" b="1" dirty="0"/>
              <a:t> </a:t>
            </a:r>
            <a:r>
              <a:rPr lang="pt-PT" sz="2400" b="1" dirty="0" err="1"/>
              <a:t>santé</a:t>
            </a:r>
            <a:r>
              <a:rPr lang="pt-PT" sz="2400" b="1" dirty="0"/>
              <a:t>) </a:t>
            </a:r>
            <a:endParaRPr lang="pt-PT" sz="2400" dirty="0"/>
          </a:p>
          <a:p>
            <a:pPr algn="just"/>
            <a:endParaRPr lang="pt-PT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578F58-3D91-4C16-AD50-4F09B7708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83" t="54013" r="21440" b="24056"/>
          <a:stretch/>
        </p:blipFill>
        <p:spPr>
          <a:xfrm>
            <a:off x="9431026" y="372829"/>
            <a:ext cx="2022221" cy="12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AB9584-C155-4AA1-9FF3-57E636F4D6B1}"/>
              </a:ext>
            </a:extLst>
          </p:cNvPr>
          <p:cNvSpPr txBox="1"/>
          <p:nvPr/>
        </p:nvSpPr>
        <p:spPr>
          <a:xfrm>
            <a:off x="7332779" y="5661699"/>
            <a:ext cx="391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* Me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labour</a:t>
            </a:r>
            <a:r>
              <a:rPr lang="pt-PT" i="1" dirty="0"/>
              <a:t> </a:t>
            </a:r>
            <a:r>
              <a:rPr lang="pt-PT" i="1" dirty="0" err="1"/>
              <a:t>world</a:t>
            </a:r>
            <a:r>
              <a:rPr lang="pt-PT" i="1" dirty="0"/>
              <a:t>/ </a:t>
            </a:r>
            <a:r>
              <a:rPr lang="pt-PT" i="1" dirty="0" err="1"/>
              <a:t>Moi</a:t>
            </a:r>
            <a:r>
              <a:rPr lang="pt-PT" i="1" dirty="0"/>
              <a:t> </a:t>
            </a:r>
            <a:r>
              <a:rPr lang="pt-PT" i="1" dirty="0" err="1"/>
              <a:t>et</a:t>
            </a:r>
            <a:r>
              <a:rPr lang="pt-PT" i="1" dirty="0"/>
              <a:t> </a:t>
            </a:r>
            <a:r>
              <a:rPr lang="pt-PT" i="1" dirty="0" err="1"/>
              <a:t>le</a:t>
            </a:r>
            <a:r>
              <a:rPr lang="pt-PT" i="1" dirty="0"/>
              <a:t> monde </a:t>
            </a:r>
            <a:r>
              <a:rPr lang="pt-PT" i="1" dirty="0" err="1"/>
              <a:t>du</a:t>
            </a:r>
            <a:r>
              <a:rPr lang="pt-PT" i="1" dirty="0"/>
              <a:t> </a:t>
            </a:r>
            <a:r>
              <a:rPr lang="pt-PT" i="1" dirty="0" err="1"/>
              <a:t>travail</a:t>
            </a:r>
            <a:r>
              <a:rPr lang="pt-PT" i="1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7FFB55-F33F-4C24-BA67-2567B902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24808" r="27308" b="23064"/>
          <a:stretch/>
        </p:blipFill>
        <p:spPr>
          <a:xfrm>
            <a:off x="1984711" y="1358261"/>
            <a:ext cx="7304651" cy="41414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8C2E13-71E4-4053-8DA8-E87ED2760DC9}"/>
              </a:ext>
            </a:extLst>
          </p:cNvPr>
          <p:cNvSpPr txBox="1"/>
          <p:nvPr/>
        </p:nvSpPr>
        <p:spPr>
          <a:xfrm>
            <a:off x="4492187" y="2056943"/>
            <a:ext cx="3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E3A71C-978F-43C7-9B10-281A0220F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8689444" y="593760"/>
            <a:ext cx="2457807" cy="21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35697"/>
              </p:ext>
            </p:extLst>
          </p:nvPr>
        </p:nvGraphicFramePr>
        <p:xfrm>
          <a:off x="1174283" y="258635"/>
          <a:ext cx="10681920" cy="6576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192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45213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Distinguir e utilizar o vocabulário de diferentes áreas profissionais.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Distinguish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vocabulaire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différents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Falar da rotina no trabalho, no presente e no passado.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routine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Décrire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journée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au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passé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Escrever uma mensagem breve no domínio profissional 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short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Rédiger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536238" y="399743"/>
            <a:ext cx="802621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1. Profissões e trabalho</a:t>
            </a:r>
          </a:p>
          <a:p>
            <a:pPr algn="just"/>
            <a:r>
              <a:rPr lang="pt-PT" sz="2800" b="1" dirty="0"/>
              <a:t>         (</a:t>
            </a:r>
            <a:r>
              <a:rPr lang="pt-PT" sz="2800" b="1" dirty="0" err="1"/>
              <a:t>Professions</a:t>
            </a:r>
            <a:r>
              <a:rPr lang="pt-PT" sz="2800" b="1" dirty="0"/>
              <a:t> </a:t>
            </a:r>
            <a:r>
              <a:rPr lang="pt-PT" sz="2800" b="1" dirty="0" err="1"/>
              <a:t>and</a:t>
            </a:r>
            <a:r>
              <a:rPr lang="pt-PT" sz="2800" b="1" dirty="0"/>
              <a:t> </a:t>
            </a:r>
            <a:r>
              <a:rPr lang="pt-PT" sz="2800" b="1" dirty="0" err="1"/>
              <a:t>work</a:t>
            </a:r>
            <a:r>
              <a:rPr lang="pt-PT" sz="2800" b="1" dirty="0"/>
              <a:t>; </a:t>
            </a:r>
            <a:r>
              <a:rPr lang="pt-PT" sz="2800" b="1" dirty="0" err="1"/>
              <a:t>Métiers</a:t>
            </a:r>
            <a:r>
              <a:rPr lang="pt-PT" sz="2800" b="1" dirty="0"/>
              <a:t> </a:t>
            </a:r>
            <a:r>
              <a:rPr lang="pt-PT" sz="2800" b="1" dirty="0" err="1"/>
              <a:t>et</a:t>
            </a:r>
            <a:r>
              <a:rPr lang="pt-PT" sz="2800" b="1" dirty="0"/>
              <a:t> </a:t>
            </a:r>
            <a:r>
              <a:rPr lang="pt-PT" sz="2800" b="1" dirty="0" err="1"/>
              <a:t>travail</a:t>
            </a:r>
            <a:r>
              <a:rPr lang="pt-PT" sz="2800" b="1" dirty="0"/>
              <a:t>) </a:t>
            </a:r>
            <a:endParaRPr lang="pt-PT" sz="2800" dirty="0"/>
          </a:p>
          <a:p>
            <a:pPr algn="just"/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35177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47136"/>
              </p:ext>
            </p:extLst>
          </p:nvPr>
        </p:nvGraphicFramePr>
        <p:xfrm>
          <a:off x="1174283" y="258635"/>
          <a:ext cx="10681920" cy="6682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192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311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 e responder a anúncios de emprego.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job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advertisements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répondre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une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emploi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Falar dos estudos e da experiência profissional.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l’expérience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professionnelle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Redigir um currículo 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CV;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Rédiger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CV)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355260" y="473593"/>
            <a:ext cx="1031996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2. Estudos e experiência profissional</a:t>
            </a:r>
          </a:p>
          <a:p>
            <a:pPr algn="just"/>
            <a:r>
              <a:rPr lang="pt-PT" sz="2000" b="1" dirty="0"/>
              <a:t>         (</a:t>
            </a:r>
            <a:r>
              <a:rPr lang="pt-PT" sz="2000" b="1" dirty="0" err="1"/>
              <a:t>Qualifications</a:t>
            </a:r>
            <a:r>
              <a:rPr lang="pt-PT" sz="2000" b="1" dirty="0"/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professional</a:t>
            </a:r>
            <a:r>
              <a:rPr lang="pt-PT" sz="2000" b="1" dirty="0"/>
              <a:t> </a:t>
            </a:r>
            <a:r>
              <a:rPr lang="pt-PT" sz="2000" b="1" dirty="0" err="1"/>
              <a:t>experience</a:t>
            </a:r>
            <a:r>
              <a:rPr lang="pt-PT" sz="2000" b="1" dirty="0"/>
              <a:t>; </a:t>
            </a:r>
            <a:r>
              <a:rPr lang="pt-PT" sz="2000" b="1" dirty="0" err="1"/>
              <a:t>Études</a:t>
            </a:r>
            <a:r>
              <a:rPr lang="pt-PT" sz="2000" b="1" dirty="0"/>
              <a:t> </a:t>
            </a:r>
            <a:r>
              <a:rPr lang="pt-PT" sz="2000" b="1" dirty="0" err="1"/>
              <a:t>et</a:t>
            </a:r>
            <a:r>
              <a:rPr lang="pt-PT" sz="2000" b="1" dirty="0"/>
              <a:t> </a:t>
            </a:r>
            <a:r>
              <a:rPr lang="pt-PT" sz="2000" b="1" dirty="0" err="1"/>
              <a:t>expérience</a:t>
            </a:r>
            <a:r>
              <a:rPr lang="pt-PT" sz="2000" b="1" dirty="0"/>
              <a:t> </a:t>
            </a:r>
            <a:r>
              <a:rPr lang="pt-PT" sz="2000" b="1" dirty="0" err="1"/>
              <a:t>professionnelle</a:t>
            </a:r>
            <a:r>
              <a:rPr lang="pt-PT" sz="2000" b="1" dirty="0"/>
              <a:t>) </a:t>
            </a:r>
            <a:endParaRPr lang="pt-PT" sz="2000" dirty="0"/>
          </a:p>
          <a:p>
            <a:pPr algn="just"/>
            <a:endParaRPr lang="pt-PT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7666F8-4B35-41F8-AB47-1BAE1C3F0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88" t="30273" r="14576" b="39204"/>
          <a:stretch/>
        </p:blipFill>
        <p:spPr>
          <a:xfrm>
            <a:off x="8824890" y="4218011"/>
            <a:ext cx="2442379" cy="18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AB9584-C155-4AA1-9FF3-57E636F4D6B1}"/>
              </a:ext>
            </a:extLst>
          </p:cNvPr>
          <p:cNvSpPr txBox="1"/>
          <p:nvPr/>
        </p:nvSpPr>
        <p:spPr>
          <a:xfrm>
            <a:off x="7596400" y="5805252"/>
            <a:ext cx="391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* </a:t>
            </a:r>
            <a:r>
              <a:rPr lang="pt-PT" i="1" dirty="0" err="1"/>
              <a:t>My</a:t>
            </a:r>
            <a:r>
              <a:rPr lang="pt-PT" i="1" dirty="0"/>
              <a:t> </a:t>
            </a:r>
            <a:r>
              <a:rPr lang="pt-PT" i="1" dirty="0" err="1"/>
              <a:t>past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my</a:t>
            </a:r>
            <a:r>
              <a:rPr lang="pt-PT" i="1" dirty="0"/>
              <a:t> </a:t>
            </a:r>
            <a:r>
              <a:rPr lang="pt-PT" i="1" dirty="0" err="1"/>
              <a:t>present</a:t>
            </a:r>
            <a:r>
              <a:rPr lang="pt-PT" i="1" dirty="0"/>
              <a:t>/ Mon </a:t>
            </a:r>
            <a:r>
              <a:rPr lang="pt-PT" i="1" dirty="0" err="1"/>
              <a:t>passé</a:t>
            </a:r>
            <a:r>
              <a:rPr lang="pt-PT" i="1" dirty="0"/>
              <a:t> </a:t>
            </a:r>
            <a:r>
              <a:rPr lang="pt-PT" i="1" dirty="0" err="1"/>
              <a:t>et</a:t>
            </a:r>
            <a:r>
              <a:rPr lang="pt-PT" i="1" dirty="0"/>
              <a:t> </a:t>
            </a:r>
            <a:r>
              <a:rPr lang="pt-PT" i="1" dirty="0" err="1"/>
              <a:t>mon</a:t>
            </a:r>
            <a:r>
              <a:rPr lang="pt-PT" i="1" dirty="0"/>
              <a:t> </a:t>
            </a:r>
            <a:r>
              <a:rPr lang="pt-PT" i="1" dirty="0" err="1"/>
              <a:t>présent</a:t>
            </a:r>
            <a:r>
              <a:rPr lang="pt-PT" i="1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0F3AED-04A1-4D46-957F-8B9F0B94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2" t="30144" r="24423" b="31068"/>
          <a:stretch/>
        </p:blipFill>
        <p:spPr>
          <a:xfrm>
            <a:off x="1720058" y="1933603"/>
            <a:ext cx="9033846" cy="38716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8C2E13-71E4-4053-8DA8-E87ED2760DC9}"/>
              </a:ext>
            </a:extLst>
          </p:cNvPr>
          <p:cNvSpPr txBox="1"/>
          <p:nvPr/>
        </p:nvSpPr>
        <p:spPr>
          <a:xfrm>
            <a:off x="9552983" y="2540690"/>
            <a:ext cx="3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8A73F84-B663-4940-853B-CC187694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1438096" y="579426"/>
            <a:ext cx="2278941" cy="19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69324"/>
              </p:ext>
            </p:extLst>
          </p:nvPr>
        </p:nvGraphicFramePr>
        <p:xfrm>
          <a:off x="1158785" y="258635"/>
          <a:ext cx="10681920" cy="6311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192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311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descrições no passado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passé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Comparar a vida no presente com a do passado.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(Compare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actuelle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passée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Falar de ações habituais no passado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habituel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past;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Parler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habituelles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passé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536238" y="399743"/>
            <a:ext cx="680021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1. Passado e presente</a:t>
            </a:r>
          </a:p>
          <a:p>
            <a:pPr algn="just"/>
            <a:r>
              <a:rPr lang="pt-PT" sz="2800" b="1" dirty="0"/>
              <a:t>         </a:t>
            </a:r>
            <a:r>
              <a:rPr lang="pt-PT" sz="2400" b="1" dirty="0"/>
              <a:t>(</a:t>
            </a:r>
            <a:r>
              <a:rPr lang="pt-PT" sz="2400" b="1" dirty="0" err="1"/>
              <a:t>Past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present</a:t>
            </a:r>
            <a:r>
              <a:rPr lang="pt-PT" sz="2400" b="1" dirty="0"/>
              <a:t>; </a:t>
            </a:r>
            <a:r>
              <a:rPr lang="pt-PT" sz="2400" b="1" dirty="0" err="1"/>
              <a:t>Passé</a:t>
            </a:r>
            <a:r>
              <a:rPr lang="pt-PT" sz="2400" b="1" dirty="0"/>
              <a:t> </a:t>
            </a:r>
            <a:r>
              <a:rPr lang="pt-PT" sz="2400" b="1" dirty="0" err="1"/>
              <a:t>et</a:t>
            </a:r>
            <a:r>
              <a:rPr lang="pt-PT" sz="2400" b="1" dirty="0"/>
              <a:t> </a:t>
            </a:r>
            <a:r>
              <a:rPr lang="pt-PT" sz="2400" b="1" dirty="0" err="1"/>
              <a:t>présent</a:t>
            </a:r>
            <a:r>
              <a:rPr lang="pt-PT" sz="2400" b="1" dirty="0"/>
              <a:t>) </a:t>
            </a:r>
            <a:endParaRPr lang="pt-PT" sz="2400" dirty="0"/>
          </a:p>
          <a:p>
            <a:pPr algn="just"/>
            <a:endParaRPr lang="pt-PT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B17B63-A15C-4DEE-AFE0-9EC235E83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4" t="41578" r="55000" b="36943"/>
          <a:stretch/>
        </p:blipFill>
        <p:spPr>
          <a:xfrm>
            <a:off x="8786722" y="310231"/>
            <a:ext cx="2603716" cy="1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8524"/>
              </p:ext>
            </p:extLst>
          </p:nvPr>
        </p:nvGraphicFramePr>
        <p:xfrm>
          <a:off x="929937" y="35618"/>
          <a:ext cx="11035084" cy="6890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5084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311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Falar de ações ocorridas em diferentes momentos do tempo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took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time;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lieu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différents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Expressar sentimentos e emoções.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feelings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Exprimer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sentiments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émotions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Falar das maiores diferenças encontradas entre o país de origem e o de acolhimento.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biggest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country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origine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country;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Parler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différences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pays d’origine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pays d’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accueil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241440" y="156124"/>
            <a:ext cx="725130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2. Hábitos recentes</a:t>
            </a:r>
          </a:p>
          <a:p>
            <a:pPr algn="just"/>
            <a:r>
              <a:rPr lang="pt-PT" sz="2800" b="1" dirty="0"/>
              <a:t>         (New </a:t>
            </a:r>
            <a:r>
              <a:rPr lang="pt-PT" sz="2800" b="1" dirty="0" err="1"/>
              <a:t>habits</a:t>
            </a:r>
            <a:r>
              <a:rPr lang="pt-PT" sz="2800" b="1" dirty="0"/>
              <a:t>; </a:t>
            </a:r>
            <a:r>
              <a:rPr lang="pt-PT" sz="2800" b="1" dirty="0" err="1"/>
              <a:t>Nouvelles</a:t>
            </a:r>
            <a:r>
              <a:rPr lang="pt-PT" sz="2800" b="1" dirty="0"/>
              <a:t> habitudes)</a:t>
            </a:r>
            <a:r>
              <a:rPr lang="pt-PT" sz="2400" b="1" dirty="0"/>
              <a:t> </a:t>
            </a:r>
            <a:endParaRPr lang="pt-PT" sz="2400" dirty="0"/>
          </a:p>
          <a:p>
            <a:pPr algn="just"/>
            <a:endParaRPr lang="pt-PT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0A022E-1056-4FAB-B13A-4CA98A278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90" t="62831" r="25127" b="16142"/>
          <a:stretch/>
        </p:blipFill>
        <p:spPr>
          <a:xfrm>
            <a:off x="8919274" y="-72868"/>
            <a:ext cx="2619214" cy="14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9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AB9584-C155-4AA1-9FF3-57E636F4D6B1}"/>
              </a:ext>
            </a:extLst>
          </p:cNvPr>
          <p:cNvSpPr txBox="1"/>
          <p:nvPr/>
        </p:nvSpPr>
        <p:spPr>
          <a:xfrm>
            <a:off x="7752604" y="5996766"/>
            <a:ext cx="391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* </a:t>
            </a:r>
            <a:r>
              <a:rPr lang="pt-PT" i="1" dirty="0" err="1"/>
              <a:t>Communication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life</a:t>
            </a:r>
            <a:r>
              <a:rPr lang="pt-PT" i="1" dirty="0"/>
              <a:t> in </a:t>
            </a:r>
            <a:r>
              <a:rPr lang="pt-PT" i="1" dirty="0" err="1"/>
              <a:t>society</a:t>
            </a:r>
            <a:r>
              <a:rPr lang="pt-PT" i="1" dirty="0"/>
              <a:t>/ </a:t>
            </a:r>
            <a:r>
              <a:rPr lang="pt-PT" i="1" dirty="0" err="1"/>
              <a:t>Communication</a:t>
            </a:r>
            <a:r>
              <a:rPr lang="pt-PT" i="1" dirty="0"/>
              <a:t> </a:t>
            </a:r>
            <a:r>
              <a:rPr lang="pt-PT" i="1" dirty="0" err="1"/>
              <a:t>et</a:t>
            </a:r>
            <a:r>
              <a:rPr lang="pt-PT" i="1" dirty="0"/>
              <a:t> </a:t>
            </a:r>
            <a:r>
              <a:rPr lang="pt-PT" i="1" dirty="0" err="1"/>
              <a:t>vie</a:t>
            </a:r>
            <a:r>
              <a:rPr lang="pt-PT" i="1" dirty="0"/>
              <a:t> </a:t>
            </a:r>
            <a:r>
              <a:rPr lang="pt-PT" i="1" dirty="0" err="1"/>
              <a:t>en</a:t>
            </a:r>
            <a:r>
              <a:rPr lang="pt-PT" i="1" dirty="0"/>
              <a:t> </a:t>
            </a:r>
            <a:r>
              <a:rPr lang="pt-PT" i="1" dirty="0" err="1"/>
              <a:t>société</a:t>
            </a:r>
            <a:r>
              <a:rPr lang="pt-PT" i="1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996B0F-81D4-428A-A2C9-B5437F90B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4" t="32464" r="27423" b="24501"/>
          <a:stretch/>
        </p:blipFill>
        <p:spPr>
          <a:xfrm>
            <a:off x="1842426" y="2043729"/>
            <a:ext cx="7710269" cy="39530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8C2E13-71E4-4053-8DA8-E87ED2760DC9}"/>
              </a:ext>
            </a:extLst>
          </p:cNvPr>
          <p:cNvSpPr txBox="1"/>
          <p:nvPr/>
        </p:nvSpPr>
        <p:spPr>
          <a:xfrm>
            <a:off x="4696265" y="2513690"/>
            <a:ext cx="3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4FE0F5C-06B2-4FED-BA3C-27BCAA592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8178916" y="518465"/>
            <a:ext cx="2747558" cy="23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44009"/>
              </p:ext>
            </p:extLst>
          </p:nvPr>
        </p:nvGraphicFramePr>
        <p:xfrm>
          <a:off x="1158785" y="258635"/>
          <a:ext cx="10681920" cy="6478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192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311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diferentes tipos de texto escrito.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written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différents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Ler e descodificar pequenas notícias de jornal sobre acontecimentos do dia.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(Reading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decoding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short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newspapers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affairs;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décoder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courts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journaux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sujets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actualité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 e analisar informação de gráficos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analysing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Interpréter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analyser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continues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graphiques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536238" y="399743"/>
            <a:ext cx="7357916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1. Notícias e outros textos</a:t>
            </a:r>
          </a:p>
          <a:p>
            <a:pPr algn="just"/>
            <a:r>
              <a:rPr lang="pt-PT" sz="2400" b="1" dirty="0"/>
              <a:t>         (</a:t>
            </a:r>
            <a:r>
              <a:rPr lang="pt-PT" sz="2400" b="1" dirty="0" err="1"/>
              <a:t>News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other</a:t>
            </a:r>
            <a:r>
              <a:rPr lang="pt-PT" sz="2400" b="1" dirty="0"/>
              <a:t> </a:t>
            </a:r>
            <a:r>
              <a:rPr lang="pt-PT" sz="2400" b="1" dirty="0" err="1"/>
              <a:t>texts</a:t>
            </a:r>
            <a:r>
              <a:rPr lang="pt-PT" sz="2400" b="1" dirty="0"/>
              <a:t>; </a:t>
            </a:r>
            <a:r>
              <a:rPr lang="pt-PT" sz="2400" b="1" dirty="0" err="1"/>
              <a:t>Nouvelles</a:t>
            </a:r>
            <a:r>
              <a:rPr lang="pt-PT" sz="2400" b="1" dirty="0"/>
              <a:t> </a:t>
            </a:r>
            <a:r>
              <a:rPr lang="pt-PT" sz="2400" b="1" dirty="0" err="1"/>
              <a:t>et</a:t>
            </a:r>
            <a:r>
              <a:rPr lang="pt-PT" sz="2400" b="1" dirty="0"/>
              <a:t> </a:t>
            </a:r>
            <a:r>
              <a:rPr lang="pt-PT" sz="2400" b="1" dirty="0" err="1"/>
              <a:t>autres</a:t>
            </a:r>
            <a:r>
              <a:rPr lang="pt-PT" sz="2400" b="1" dirty="0"/>
              <a:t> </a:t>
            </a:r>
            <a:r>
              <a:rPr lang="pt-PT" sz="2400" b="1" dirty="0" err="1"/>
              <a:t>textes</a:t>
            </a:r>
            <a:r>
              <a:rPr lang="pt-PT" sz="2400" b="1" dirty="0"/>
              <a:t>) </a:t>
            </a:r>
            <a:endParaRPr lang="pt-PT" sz="2400" dirty="0"/>
          </a:p>
          <a:p>
            <a:pPr algn="just"/>
            <a:endParaRPr lang="pt-PT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EDB29F-D0A9-40C6-97E5-A6701051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4" t="54497" r="62272" b="25984"/>
          <a:stretch/>
        </p:blipFill>
        <p:spPr>
          <a:xfrm>
            <a:off x="9359103" y="120460"/>
            <a:ext cx="2016653" cy="17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3">
            <a:extLst>
              <a:ext uri="{FF2B5EF4-FFF2-40B4-BE49-F238E27FC236}">
                <a16:creationId xmlns:a16="http://schemas.microsoft.com/office/drawing/2014/main" id="{D6D77077-3766-468A-8CFC-726FB0AA6655}"/>
              </a:ext>
            </a:extLst>
          </p:cNvPr>
          <p:cNvSpPr txBox="1">
            <a:spLocks/>
          </p:cNvSpPr>
          <p:nvPr/>
        </p:nvSpPr>
        <p:spPr>
          <a:xfrm>
            <a:off x="4733778" y="4927904"/>
            <a:ext cx="2724443" cy="49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8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CEFDC7D-0BAC-4671-A8B5-C802B312C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8" t="15010" r="33928" b="1563"/>
          <a:stretch/>
        </p:blipFill>
        <p:spPr>
          <a:xfrm>
            <a:off x="3309257" y="411162"/>
            <a:ext cx="5123543" cy="57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24678"/>
              </p:ext>
            </p:extLst>
          </p:nvPr>
        </p:nvGraphicFramePr>
        <p:xfrm>
          <a:off x="1158785" y="258635"/>
          <a:ext cx="10681920" cy="7652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192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311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os critérios de atribuição de cidadania em Portugal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citizenship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Portugal;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octroi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citoyenneté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Portugal)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Reconhecer os direitos e deveres fundamentais exigíveis em diferentes contextos: pessoal, laboral, nacional e global.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 the fundamental rights and duties required in different contexts: personal, work, national and global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Reconnaître les droits et devoirs fondamentaux requis dans différents contextes : personnel, professionnel, national et mondial.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PT" sz="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Reconhecer e explicar os estereótipos das outras culturas em presença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 and explain the stereotypes of the other cultures present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Reconnaître et expliquer les stéréotypes des autres cultures présentes</a:t>
                      </a:r>
                      <a:r>
                        <a:rPr lang="pt-PT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536238" y="399743"/>
            <a:ext cx="8677145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2. Cidadania e diversidade cultural</a:t>
            </a:r>
          </a:p>
          <a:p>
            <a:pPr algn="just"/>
            <a:r>
              <a:rPr lang="pt-PT" sz="2400" b="1" dirty="0"/>
              <a:t>         (</a:t>
            </a:r>
            <a:r>
              <a:rPr lang="pt-PT" sz="2400" b="1" dirty="0" err="1"/>
              <a:t>Professions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work</a:t>
            </a:r>
            <a:r>
              <a:rPr lang="pt-PT" sz="2400" b="1" dirty="0"/>
              <a:t>; </a:t>
            </a:r>
            <a:r>
              <a:rPr lang="pt-PT" sz="2400" b="1" dirty="0" err="1"/>
              <a:t>Citoyenneté</a:t>
            </a:r>
            <a:r>
              <a:rPr lang="pt-PT" sz="2400" b="1" dirty="0"/>
              <a:t> </a:t>
            </a:r>
            <a:r>
              <a:rPr lang="pt-PT" sz="2400" b="1" dirty="0" err="1"/>
              <a:t>et</a:t>
            </a:r>
            <a:r>
              <a:rPr lang="pt-PT" sz="2400" b="1" dirty="0"/>
              <a:t> </a:t>
            </a:r>
            <a:r>
              <a:rPr lang="pt-PT" sz="2400" b="1" dirty="0" err="1"/>
              <a:t>diversité</a:t>
            </a:r>
            <a:r>
              <a:rPr lang="pt-PT" sz="2400" b="1" dirty="0"/>
              <a:t> </a:t>
            </a:r>
            <a:r>
              <a:rPr lang="pt-PT" sz="2400" b="1" dirty="0" err="1"/>
              <a:t>culturelle</a:t>
            </a:r>
            <a:r>
              <a:rPr lang="pt-PT" sz="2400" b="1" dirty="0"/>
              <a:t>) </a:t>
            </a:r>
            <a:endParaRPr lang="pt-PT" sz="2400" dirty="0"/>
          </a:p>
          <a:p>
            <a:pPr algn="just"/>
            <a:endParaRPr lang="pt-PT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4768CF-2CD7-4334-BBE0-A8BBE7D25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08" t="52588" r="27903" b="27671"/>
          <a:stretch/>
        </p:blipFill>
        <p:spPr>
          <a:xfrm>
            <a:off x="9668686" y="62478"/>
            <a:ext cx="1844299" cy="18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95C2AA-ABAA-4993-A21D-2601F32B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6" r="71525" b="25864"/>
          <a:stretch/>
        </p:blipFill>
        <p:spPr>
          <a:xfrm>
            <a:off x="6287034" y="787991"/>
            <a:ext cx="4366986" cy="46984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2255B4-0BAA-4CB2-8D5D-A77E263AF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1336502" y="1473842"/>
            <a:ext cx="3852106" cy="33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4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AB9584-C155-4AA1-9FF3-57E636F4D6B1}"/>
              </a:ext>
            </a:extLst>
          </p:cNvPr>
          <p:cNvSpPr txBox="1"/>
          <p:nvPr/>
        </p:nvSpPr>
        <p:spPr>
          <a:xfrm>
            <a:off x="7312852" y="5104960"/>
            <a:ext cx="3913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* Me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my</a:t>
            </a:r>
            <a:r>
              <a:rPr lang="pt-PT" i="1" dirty="0"/>
              <a:t> </a:t>
            </a:r>
            <a:r>
              <a:rPr lang="pt-PT" i="1" dirty="0" err="1"/>
              <a:t>daily</a:t>
            </a:r>
            <a:r>
              <a:rPr lang="pt-PT" i="1" dirty="0"/>
              <a:t> </a:t>
            </a:r>
            <a:r>
              <a:rPr lang="pt-PT" i="1" dirty="0" err="1"/>
              <a:t>routine</a:t>
            </a:r>
            <a:r>
              <a:rPr lang="pt-PT" i="1" dirty="0"/>
              <a:t>/ </a:t>
            </a:r>
            <a:r>
              <a:rPr lang="pt-PT" i="1" dirty="0" err="1"/>
              <a:t>Moi</a:t>
            </a:r>
            <a:r>
              <a:rPr lang="pt-PT" i="1" dirty="0"/>
              <a:t> </a:t>
            </a:r>
            <a:r>
              <a:rPr lang="pt-PT" i="1" dirty="0" err="1"/>
              <a:t>et</a:t>
            </a:r>
            <a:r>
              <a:rPr lang="pt-PT" i="1" dirty="0"/>
              <a:t> ma </a:t>
            </a:r>
            <a:r>
              <a:rPr lang="pt-PT" i="1" dirty="0" err="1"/>
              <a:t>routine</a:t>
            </a:r>
            <a:r>
              <a:rPr lang="pt-PT" i="1" dirty="0"/>
              <a:t> </a:t>
            </a:r>
            <a:r>
              <a:rPr lang="pt-PT" i="1" dirty="0" err="1"/>
              <a:t>quotidienne</a:t>
            </a:r>
            <a:endParaRPr lang="pt-PT" i="1" dirty="0"/>
          </a:p>
          <a:p>
            <a:r>
              <a:rPr lang="pt-PT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95CE0B-A86C-49A6-B5BB-1C00C1C8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53" y="1753040"/>
            <a:ext cx="9771293" cy="31644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8C2E13-71E4-4053-8DA8-E87ED2760DC9}"/>
              </a:ext>
            </a:extLst>
          </p:cNvPr>
          <p:cNvSpPr txBox="1"/>
          <p:nvPr/>
        </p:nvSpPr>
        <p:spPr>
          <a:xfrm>
            <a:off x="9678570" y="2264897"/>
            <a:ext cx="3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EAEA10-7AA2-4F0B-9DA8-2E4FB658E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1330662" y="609102"/>
            <a:ext cx="2155616" cy="18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4391"/>
              </p:ext>
            </p:extLst>
          </p:nvPr>
        </p:nvGraphicFramePr>
        <p:xfrm>
          <a:off x="1513785" y="462368"/>
          <a:ext cx="9164430" cy="6192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4430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598047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Apresentar-se e apresentar os outros. 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Introducing him/herself/ introducing another person; Se presenter et presenter </a:t>
                      </a:r>
                      <a:r>
                        <a:rPr lang="en-US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quelqu’un</a:t>
                      </a: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Preencher formulários.</a:t>
                      </a: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Filing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Remplir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formulaires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Descrever pessoas e lugares. 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Describing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Décrire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personnes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lieux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692854" y="864849"/>
            <a:ext cx="772894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PT" sz="2800" b="1" dirty="0"/>
              <a:t>Identificação e caracterização pessoal </a:t>
            </a:r>
          </a:p>
          <a:p>
            <a:pPr algn="just"/>
            <a:r>
              <a:rPr lang="pt-PT" sz="2000" dirty="0"/>
              <a:t>(</a:t>
            </a:r>
            <a:r>
              <a:rPr lang="pt-PT" sz="2000" dirty="0" err="1"/>
              <a:t>Identification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personal</a:t>
            </a:r>
            <a:r>
              <a:rPr lang="pt-PT" sz="2000" dirty="0"/>
              <a:t> </a:t>
            </a:r>
            <a:r>
              <a:rPr lang="pt-PT" sz="2000" dirty="0" err="1"/>
              <a:t>information</a:t>
            </a:r>
            <a:r>
              <a:rPr lang="pt-PT" sz="2000" dirty="0"/>
              <a:t>; </a:t>
            </a:r>
            <a:r>
              <a:rPr lang="pt-PT" sz="2000" dirty="0" err="1"/>
              <a:t>Données</a:t>
            </a:r>
            <a:r>
              <a:rPr lang="pt-PT" sz="2000" dirty="0"/>
              <a:t> </a:t>
            </a:r>
            <a:r>
              <a:rPr lang="pt-PT" sz="2000" dirty="0" err="1"/>
              <a:t>personnelles</a:t>
            </a:r>
            <a:r>
              <a:rPr lang="pt-PT" sz="2000" dirty="0"/>
              <a:t> d’</a:t>
            </a:r>
            <a:r>
              <a:rPr lang="pt-PT" sz="2000" dirty="0" err="1"/>
              <a:t>identification</a:t>
            </a:r>
            <a:r>
              <a:rPr lang="pt-PT" sz="2000" dirty="0"/>
              <a:t>)</a:t>
            </a:r>
          </a:p>
          <a:p>
            <a:pPr algn="just"/>
            <a:endParaRPr lang="pt-PT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4CC698-AEF1-4BA2-B561-914C8307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864" y="202667"/>
            <a:ext cx="1256420" cy="2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C8EA868-E759-406E-B767-294675F1B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48762"/>
              </p:ext>
            </p:extLst>
          </p:nvPr>
        </p:nvGraphicFramePr>
        <p:xfrm>
          <a:off x="1197375" y="648956"/>
          <a:ext cx="10255871" cy="6087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5871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526051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b="0" dirty="0">
                        <a:effectLst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b="0" dirty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400" b="1" dirty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dirty="0">
                          <a:effectLst/>
                        </a:rPr>
                        <a:t>Falar de ações da vida quotidiana. </a:t>
                      </a:r>
                      <a:r>
                        <a:rPr lang="pt-PT" sz="2400" b="0" dirty="0">
                          <a:effectLst/>
                        </a:rPr>
                        <a:t>(</a:t>
                      </a:r>
                      <a:r>
                        <a:rPr lang="pt-PT" sz="2400" b="0" dirty="0" err="1">
                          <a:effectLst/>
                        </a:rPr>
                        <a:t>Describing</a:t>
                      </a:r>
                      <a:r>
                        <a:rPr lang="pt-PT" sz="2400" b="0" dirty="0">
                          <a:effectLst/>
                        </a:rPr>
                        <a:t> </a:t>
                      </a:r>
                      <a:r>
                        <a:rPr lang="pt-PT" sz="2400" b="0" dirty="0" err="1">
                          <a:effectLst/>
                        </a:rPr>
                        <a:t>the</a:t>
                      </a:r>
                      <a:r>
                        <a:rPr lang="pt-PT" sz="2400" b="0" dirty="0">
                          <a:effectLst/>
                        </a:rPr>
                        <a:t> </a:t>
                      </a:r>
                      <a:r>
                        <a:rPr lang="pt-PT" sz="2400" b="0" dirty="0" err="1">
                          <a:effectLst/>
                        </a:rPr>
                        <a:t>daily</a:t>
                      </a:r>
                      <a:r>
                        <a:rPr lang="pt-PT" sz="2400" b="0" dirty="0">
                          <a:effectLst/>
                        </a:rPr>
                        <a:t> </a:t>
                      </a:r>
                      <a:r>
                        <a:rPr lang="pt-PT" sz="2400" b="0" dirty="0" err="1">
                          <a:effectLst/>
                        </a:rPr>
                        <a:t>routine</a:t>
                      </a:r>
                      <a:r>
                        <a:rPr lang="pt-PT" sz="2400" b="0" dirty="0">
                          <a:effectLst/>
                        </a:rPr>
                        <a:t>; </a:t>
                      </a:r>
                      <a:r>
                        <a:rPr lang="pt-PT" sz="2400" b="0" dirty="0" err="1">
                          <a:effectLst/>
                        </a:rPr>
                        <a:t>Parler</a:t>
                      </a:r>
                      <a:r>
                        <a:rPr lang="pt-PT" sz="2400" b="0" dirty="0">
                          <a:effectLst/>
                        </a:rPr>
                        <a:t> </a:t>
                      </a:r>
                      <a:r>
                        <a:rPr lang="pt-PT" sz="2400" b="0" dirty="0" err="1">
                          <a:effectLst/>
                        </a:rPr>
                        <a:t>des</a:t>
                      </a:r>
                      <a:r>
                        <a:rPr lang="pt-PT" sz="2400" b="0" dirty="0">
                          <a:effectLst/>
                        </a:rPr>
                        <a:t> </a:t>
                      </a:r>
                      <a:r>
                        <a:rPr lang="pt-PT" sz="2400" b="0" dirty="0" err="1">
                          <a:effectLst/>
                        </a:rPr>
                        <a:t>activités</a:t>
                      </a:r>
                      <a:r>
                        <a:rPr lang="pt-PT" sz="2400" b="0" dirty="0">
                          <a:effectLst/>
                        </a:rPr>
                        <a:t> </a:t>
                      </a:r>
                      <a:r>
                        <a:rPr lang="pt-PT" sz="2400" b="0" dirty="0" err="1">
                          <a:effectLst/>
                        </a:rPr>
                        <a:t>quotidiennes</a:t>
                      </a:r>
                      <a:r>
                        <a:rPr lang="pt-PT" sz="2400" b="0" dirty="0">
                          <a:effectLst/>
                        </a:rPr>
                        <a:t>)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PT" sz="2400" b="0" dirty="0">
                          <a:effectLst/>
                        </a:rPr>
                        <a:t>         . Rotinas diárias </a:t>
                      </a:r>
                      <a:r>
                        <a:rPr lang="pt-PT" sz="2400" b="0" i="1" dirty="0">
                          <a:effectLst/>
                        </a:rPr>
                        <a:t>(</a:t>
                      </a:r>
                      <a:r>
                        <a:rPr lang="pt-PT" sz="2400" b="0" i="1" dirty="0" err="1">
                          <a:effectLst/>
                        </a:rPr>
                        <a:t>Daily</a:t>
                      </a:r>
                      <a:r>
                        <a:rPr lang="pt-PT" sz="2400" b="0" i="1" dirty="0">
                          <a:effectLst/>
                        </a:rPr>
                        <a:t> </a:t>
                      </a:r>
                      <a:r>
                        <a:rPr lang="pt-PT" sz="2400" b="0" i="1" dirty="0" err="1">
                          <a:effectLst/>
                        </a:rPr>
                        <a:t>routine</a:t>
                      </a:r>
                      <a:r>
                        <a:rPr lang="pt-PT" sz="2400" b="0" i="1" dirty="0">
                          <a:effectLst/>
                        </a:rPr>
                        <a:t>; </a:t>
                      </a:r>
                      <a:r>
                        <a:rPr lang="pt-PT" sz="2400" b="0" i="1" dirty="0" err="1">
                          <a:effectLst/>
                        </a:rPr>
                        <a:t>Activités</a:t>
                      </a:r>
                      <a:r>
                        <a:rPr lang="pt-PT" sz="2400" b="0" i="1" dirty="0">
                          <a:effectLst/>
                        </a:rPr>
                        <a:t> </a:t>
                      </a:r>
                      <a:r>
                        <a:rPr lang="pt-PT" sz="2400" b="0" i="1" dirty="0" err="1">
                          <a:effectLst/>
                        </a:rPr>
                        <a:t>quotidiennes</a:t>
                      </a:r>
                      <a:r>
                        <a:rPr lang="pt-PT" sz="2400" b="0" i="1" dirty="0">
                          <a:effectLst/>
                        </a:rPr>
                        <a:t>) </a:t>
                      </a:r>
                      <a:r>
                        <a:rPr lang="pt-PT" sz="2400" b="0" dirty="0">
                          <a:effectLst/>
                        </a:rPr>
                        <a:t> 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PT" sz="2400" b="0" dirty="0">
                          <a:effectLst/>
                        </a:rPr>
                        <a:t>         . Refeições (</a:t>
                      </a:r>
                      <a:r>
                        <a:rPr lang="pt-PT" sz="2400" b="0" dirty="0" err="1">
                          <a:effectLst/>
                        </a:rPr>
                        <a:t>Meals</a:t>
                      </a:r>
                      <a:r>
                        <a:rPr lang="pt-PT" sz="2400" b="0" dirty="0">
                          <a:effectLst/>
                        </a:rPr>
                        <a:t>; Repas)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PT" sz="2400" b="0" dirty="0">
                          <a:effectLst/>
                        </a:rPr>
                        <a:t>         . Deslocações </a:t>
                      </a:r>
                      <a:r>
                        <a:rPr lang="pt-PT" sz="2400" b="0" i="1" dirty="0">
                          <a:effectLst/>
                        </a:rPr>
                        <a:t>(</a:t>
                      </a:r>
                      <a:r>
                        <a:rPr lang="pt-PT" sz="2400" b="0" i="1" dirty="0" err="1">
                          <a:effectLst/>
                        </a:rPr>
                        <a:t>Mouvements</a:t>
                      </a:r>
                      <a:r>
                        <a:rPr lang="pt-PT" sz="2400" b="0" i="1" dirty="0">
                          <a:effectLst/>
                        </a:rPr>
                        <a:t>; </a:t>
                      </a:r>
                      <a:r>
                        <a:rPr lang="pt-PT" sz="2400" b="0" i="1" dirty="0" err="1">
                          <a:effectLst/>
                        </a:rPr>
                        <a:t>Trajets</a:t>
                      </a:r>
                      <a:r>
                        <a:rPr lang="pt-PT" sz="2400" b="0" i="1" dirty="0">
                          <a:effectLst/>
                        </a:rPr>
                        <a:t>)                 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PT" sz="1400" b="0" i="1" dirty="0">
                          <a:effectLst/>
                        </a:rPr>
                        <a:t>              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</a:t>
                      </a:r>
                      <a:endParaRPr lang="pt-PT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330141" y="859887"/>
            <a:ext cx="94876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3200" b="1" dirty="0"/>
              <a:t>2. Vida quotidiana </a:t>
            </a:r>
            <a:r>
              <a:rPr lang="pt-PT" sz="3200" dirty="0"/>
              <a:t>(</a:t>
            </a:r>
            <a:r>
              <a:rPr lang="pt-PT" sz="3200" dirty="0" err="1"/>
              <a:t>Daily</a:t>
            </a:r>
            <a:r>
              <a:rPr lang="pt-PT" sz="3200" dirty="0"/>
              <a:t> </a:t>
            </a:r>
            <a:r>
              <a:rPr lang="pt-PT" sz="3200" dirty="0" err="1"/>
              <a:t>life</a:t>
            </a:r>
            <a:r>
              <a:rPr lang="pt-PT" sz="3200" dirty="0"/>
              <a:t>; </a:t>
            </a:r>
            <a:r>
              <a:rPr lang="pt-PT" sz="3200" dirty="0" err="1"/>
              <a:t>Vie</a:t>
            </a:r>
            <a:r>
              <a:rPr lang="pt-PT" sz="3200" dirty="0"/>
              <a:t> </a:t>
            </a:r>
            <a:r>
              <a:rPr lang="pt-PT" sz="3200" dirty="0" err="1"/>
              <a:t>quotidienne</a:t>
            </a:r>
            <a:r>
              <a:rPr lang="pt-PT" sz="3200" dirty="0"/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735410-3A5E-48D2-868F-B3CF586B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95" y="3486601"/>
            <a:ext cx="2796022" cy="27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AB9584-C155-4AA1-9FF3-57E636F4D6B1}"/>
              </a:ext>
            </a:extLst>
          </p:cNvPr>
          <p:cNvSpPr txBox="1"/>
          <p:nvPr/>
        </p:nvSpPr>
        <p:spPr>
          <a:xfrm>
            <a:off x="7425393" y="5709587"/>
            <a:ext cx="391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* </a:t>
            </a:r>
            <a:r>
              <a:rPr lang="pt-PT" i="1" dirty="0" err="1"/>
              <a:t>Eating</a:t>
            </a:r>
            <a:r>
              <a:rPr lang="pt-PT" i="1" dirty="0"/>
              <a:t> </a:t>
            </a:r>
            <a:r>
              <a:rPr lang="pt-PT" i="1" dirty="0" err="1"/>
              <a:t>habits</a:t>
            </a:r>
            <a:r>
              <a:rPr lang="pt-PT" i="1" dirty="0"/>
              <a:t>, </a:t>
            </a:r>
            <a:r>
              <a:rPr lang="pt-PT" i="1" dirty="0" err="1"/>
              <a:t>culture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leisure</a:t>
            </a:r>
            <a:r>
              <a:rPr lang="pt-PT" i="1" dirty="0"/>
              <a:t>/ Habitudes </a:t>
            </a:r>
            <a:r>
              <a:rPr lang="pt-PT" i="1" dirty="0" err="1"/>
              <a:t>alimentaires</a:t>
            </a:r>
            <a:r>
              <a:rPr lang="pt-PT" i="1" dirty="0"/>
              <a:t>, </a:t>
            </a:r>
            <a:r>
              <a:rPr lang="pt-PT" i="1" dirty="0" err="1"/>
              <a:t>culture</a:t>
            </a:r>
            <a:r>
              <a:rPr lang="pt-PT" i="1" dirty="0"/>
              <a:t> </a:t>
            </a:r>
            <a:r>
              <a:rPr lang="pt-PT" i="1" dirty="0" err="1"/>
              <a:t>et</a:t>
            </a:r>
            <a:r>
              <a:rPr lang="pt-PT" i="1" dirty="0"/>
              <a:t> </a:t>
            </a:r>
            <a:r>
              <a:rPr lang="pt-PT" i="1" dirty="0" err="1"/>
              <a:t>loisir</a:t>
            </a:r>
            <a:r>
              <a:rPr lang="pt-PT" i="1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00BBE7-D73F-4739-A91B-5371B8CCD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9" t="39995" r="33423" b="20601"/>
          <a:stretch/>
        </p:blipFill>
        <p:spPr>
          <a:xfrm>
            <a:off x="1342032" y="1340667"/>
            <a:ext cx="8918919" cy="417666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8C2E13-71E4-4053-8DA8-E87ED2760DC9}"/>
              </a:ext>
            </a:extLst>
          </p:cNvPr>
          <p:cNvSpPr txBox="1"/>
          <p:nvPr/>
        </p:nvSpPr>
        <p:spPr>
          <a:xfrm>
            <a:off x="4832252" y="2115686"/>
            <a:ext cx="3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BA85A5A-4544-4FD9-9BA4-EA126E0DA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8473473" y="518466"/>
            <a:ext cx="2376496" cy="20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54445"/>
              </p:ext>
            </p:extLst>
          </p:nvPr>
        </p:nvGraphicFramePr>
        <p:xfrm>
          <a:off x="1189782" y="258635"/>
          <a:ext cx="9402354" cy="6434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2354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292405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Fazer um pedido num café e num restaurante</a:t>
                      </a: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Ordering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food in a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restaurant</a:t>
                      </a: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Commander au restaurant)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 e partilhar hábitos alimentares e comportamentos à mesa. 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eating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manners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Comprendre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partager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comportments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alimentaires</a:t>
                      </a:r>
                      <a:r>
                        <a:rPr lang="pt-PT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P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Fazer compras de produtos alimentares. 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Buying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food;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achats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produits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alimentaires</a:t>
                      </a:r>
                      <a:r>
                        <a:rPr lang="pt-P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1599864" y="707094"/>
            <a:ext cx="653674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1. Alimentação </a:t>
            </a:r>
            <a:r>
              <a:rPr lang="pt-PT" sz="2800" dirty="0"/>
              <a:t>(Food; </a:t>
            </a:r>
            <a:r>
              <a:rPr lang="pt-PT" sz="2800" dirty="0" err="1"/>
              <a:t>Alimentation</a:t>
            </a:r>
            <a:r>
              <a:rPr lang="pt-PT" sz="2800" dirty="0"/>
              <a:t>)</a:t>
            </a:r>
          </a:p>
          <a:p>
            <a:pPr algn="just"/>
            <a:endParaRPr lang="pt-PT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EED1E4-2B93-4D5F-8042-BF6036DC2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44" t="55596" r="2882" b="22246"/>
          <a:stretch/>
        </p:blipFill>
        <p:spPr>
          <a:xfrm>
            <a:off x="9046259" y="258635"/>
            <a:ext cx="1735810" cy="16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1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9FF3BBA-1309-48B8-9FD7-0141F77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3237"/>
              </p:ext>
            </p:extLst>
          </p:nvPr>
        </p:nvGraphicFramePr>
        <p:xfrm>
          <a:off x="435202" y="35542"/>
          <a:ext cx="10940553" cy="643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0553">
                  <a:extLst>
                    <a:ext uri="{9D8B030D-6E8A-4147-A177-3AD203B41FA5}">
                      <a16:colId xmlns:a16="http://schemas.microsoft.com/office/drawing/2014/main" val="2139837422"/>
                    </a:ext>
                  </a:extLst>
                </a:gridCol>
              </a:tblGrid>
              <a:tr h="62868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Relacionar algumas ocasiões festivas importantes em Portugal com as festas mais importantes no seu país.</a:t>
                      </a:r>
                      <a:r>
                        <a:rPr lang="pt-P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Relating some of the most important celebrations of Portugal with the celebrations of own country/ region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Faire le lien entre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certaines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fêtes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importantes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 Portugal et les fêtes les plus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importantes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dans  le pays 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d’origine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Relacionar as atividades de tempo livre preferidas dos portugueses nas diferentes épocas do ano com as do país de origem.</a:t>
                      </a: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(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Relating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Portuguese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people’s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favourite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leisure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those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étabilr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lien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entre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activités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loisirs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préférées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Portugais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celles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PT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leur</a:t>
                      </a:r>
                      <a:r>
                        <a:rPr lang="pt-P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pays d’origine)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pt-PT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Grosso, M. J.; Tavares, A.; Tavares, M. (2008). </a:t>
                      </a:r>
                      <a:r>
                        <a:rPr lang="pt-PT" sz="10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Português para Falantes de Outras línguas – o utilizador elementar no país de acolhimento. </a:t>
                      </a:r>
                      <a:r>
                        <a:rPr lang="pt-P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Educação; Direcção-Geral de Inovação e de Desenvolvimento Curricular.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26839673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3F1C144-33A0-487A-822D-1B59DE3F2AA5}"/>
              </a:ext>
            </a:extLst>
          </p:cNvPr>
          <p:cNvSpPr txBox="1"/>
          <p:nvPr/>
        </p:nvSpPr>
        <p:spPr>
          <a:xfrm>
            <a:off x="986725" y="347491"/>
            <a:ext cx="7475349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2. Festas e tempos livres </a:t>
            </a:r>
            <a:r>
              <a:rPr lang="pt-PT" sz="2400" dirty="0"/>
              <a:t>(</a:t>
            </a:r>
            <a:r>
              <a:rPr lang="pt-PT" sz="2400" dirty="0" err="1"/>
              <a:t>Parties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leisure</a:t>
            </a:r>
            <a:r>
              <a:rPr lang="pt-PT" sz="2400" dirty="0"/>
              <a:t> time; </a:t>
            </a:r>
            <a:r>
              <a:rPr lang="pt-PT" sz="2400" dirty="0" err="1"/>
              <a:t>Fêtes</a:t>
            </a:r>
            <a:r>
              <a:rPr lang="pt-PT" sz="2400" dirty="0"/>
              <a:t> </a:t>
            </a:r>
            <a:r>
              <a:rPr lang="pt-PT" sz="2400" dirty="0" err="1"/>
              <a:t>et</a:t>
            </a:r>
            <a:r>
              <a:rPr lang="pt-PT" sz="2400" dirty="0"/>
              <a:t> </a:t>
            </a:r>
            <a:r>
              <a:rPr lang="pt-PT" sz="2400" dirty="0" err="1"/>
              <a:t>loisirs</a:t>
            </a:r>
            <a:r>
              <a:rPr lang="pt-PT" sz="2400" dirty="0"/>
              <a:t>)</a:t>
            </a:r>
          </a:p>
          <a:p>
            <a:pPr algn="just"/>
            <a:endParaRPr lang="pt-PT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58D0EA-7C1C-48B9-94D2-5CED1240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" t="42934" r="79280" b="35360"/>
          <a:stretch/>
        </p:blipFill>
        <p:spPr>
          <a:xfrm>
            <a:off x="8958017" y="338202"/>
            <a:ext cx="2309248" cy="14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AB9584-C155-4AA1-9FF3-57E636F4D6B1}"/>
              </a:ext>
            </a:extLst>
          </p:cNvPr>
          <p:cNvSpPr txBox="1"/>
          <p:nvPr/>
        </p:nvSpPr>
        <p:spPr>
          <a:xfrm>
            <a:off x="7475084" y="5559635"/>
            <a:ext cx="391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* </a:t>
            </a:r>
            <a:r>
              <a:rPr lang="pt-PT" i="1" dirty="0" err="1"/>
              <a:t>Human</a:t>
            </a:r>
            <a:r>
              <a:rPr lang="pt-PT" i="1" dirty="0"/>
              <a:t> body, </a:t>
            </a:r>
            <a:r>
              <a:rPr lang="pt-PT" i="1" dirty="0" err="1"/>
              <a:t>health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services</a:t>
            </a:r>
            <a:r>
              <a:rPr lang="pt-PT" i="1" dirty="0"/>
              <a:t>/ </a:t>
            </a:r>
          </a:p>
          <a:p>
            <a:r>
              <a:rPr lang="pt-PT" i="1" dirty="0" err="1"/>
              <a:t>Le</a:t>
            </a:r>
            <a:r>
              <a:rPr lang="pt-PT" i="1" dirty="0"/>
              <a:t> </a:t>
            </a:r>
            <a:r>
              <a:rPr lang="pt-PT" i="1" dirty="0" err="1"/>
              <a:t>corps</a:t>
            </a:r>
            <a:r>
              <a:rPr lang="pt-PT" i="1" dirty="0"/>
              <a:t> </a:t>
            </a:r>
            <a:r>
              <a:rPr lang="pt-PT" i="1" dirty="0" err="1"/>
              <a:t>humain</a:t>
            </a:r>
            <a:r>
              <a:rPr lang="pt-PT" i="1" dirty="0"/>
              <a:t>, </a:t>
            </a:r>
            <a:r>
              <a:rPr lang="pt-PT" i="1" dirty="0" err="1"/>
              <a:t>santé</a:t>
            </a:r>
            <a:r>
              <a:rPr lang="pt-PT" i="1" dirty="0"/>
              <a:t> </a:t>
            </a:r>
            <a:r>
              <a:rPr lang="pt-PT" i="1" dirty="0" err="1"/>
              <a:t>et</a:t>
            </a:r>
            <a:r>
              <a:rPr lang="pt-PT" i="1" dirty="0"/>
              <a:t> </a:t>
            </a:r>
            <a:r>
              <a:rPr lang="pt-PT" i="1" dirty="0" err="1"/>
              <a:t>services</a:t>
            </a:r>
            <a:r>
              <a:rPr lang="pt-PT" i="1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6218AB-4F97-463A-ACBF-0BEBAA9C2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38558" r="26500" b="29426"/>
          <a:stretch/>
        </p:blipFill>
        <p:spPr>
          <a:xfrm>
            <a:off x="2163504" y="1914012"/>
            <a:ext cx="8934542" cy="30299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8C2E13-71E4-4053-8DA8-E87ED2760DC9}"/>
              </a:ext>
            </a:extLst>
          </p:cNvPr>
          <p:cNvSpPr txBox="1"/>
          <p:nvPr/>
        </p:nvSpPr>
        <p:spPr>
          <a:xfrm>
            <a:off x="10028496" y="2420029"/>
            <a:ext cx="3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F6886D2-D442-47D2-809C-DA91395E0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9" t="26132" r="14703" b="56161"/>
          <a:stretch/>
        </p:blipFill>
        <p:spPr>
          <a:xfrm>
            <a:off x="1169447" y="357101"/>
            <a:ext cx="2397072" cy="20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0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1808</Words>
  <Application>Microsoft Office PowerPoint</Application>
  <PresentationFormat>Ecrã Panorâmico</PresentationFormat>
  <Paragraphs>178</Paragraphs>
  <Slides>21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Interculturalidade</dc:creator>
  <cp:lastModifiedBy>Interculturalidade</cp:lastModifiedBy>
  <cp:revision>25</cp:revision>
  <dcterms:created xsi:type="dcterms:W3CDTF">2023-09-09T13:14:57Z</dcterms:created>
  <dcterms:modified xsi:type="dcterms:W3CDTF">2024-02-13T11:21:45Z</dcterms:modified>
</cp:coreProperties>
</file>