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51" r:id="rId3"/>
    <p:sldId id="488" r:id="rId4"/>
    <p:sldId id="491" r:id="rId6"/>
    <p:sldId id="489" r:id="rId7"/>
    <p:sldId id="454" r:id="rId8"/>
    <p:sldId id="490" r:id="rId9"/>
  </p:sldIdLst>
  <p:sldSz cx="9144000" cy="6858000" type="screen4x3"/>
  <p:notesSz cx="6858000" cy="994537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 varScale="1">
        <p:scale>
          <a:sx n="104" d="100"/>
          <a:sy n="104" d="100"/>
        </p:scale>
        <p:origin x="16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Marcador de Posição da Imagem do Diapositivo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pt-PT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/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  <a:endParaRPr lang="pt-PT" dirty="0"/>
          </a:p>
          <a:p>
            <a:pPr lvl="1"/>
            <a:r>
              <a:rPr lang="pt-PT" dirty="0"/>
              <a:t>Segundo nível</a:t>
            </a:r>
            <a:endParaRPr lang="pt-PT" dirty="0"/>
          </a:p>
          <a:p>
            <a:pPr lvl="2"/>
            <a:r>
              <a:rPr lang="pt-PT" dirty="0"/>
              <a:t>Terceiro nível</a:t>
            </a:r>
            <a:endParaRPr lang="pt-PT" dirty="0"/>
          </a:p>
          <a:p>
            <a:pPr lvl="3"/>
            <a:r>
              <a:rPr lang="pt-PT" dirty="0"/>
              <a:t>Quarto nível</a:t>
            </a:r>
            <a:endParaRPr lang="pt-PT" dirty="0"/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/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setembro - 2024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  <a:endParaRPr lang="pt-PT" sz="1200" b="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appform.pt/moodle27/mod/glossary/view.php?id=1544" TargetMode="Externa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ção de Conteúdo 11" descr="Uma imagem com texto&#10;&#10;Descrição gerada automaticamente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1255018" cy="1549405"/>
          </a:xfrm>
        </p:spPr>
      </p:pic>
      <p:sp>
        <p:nvSpPr>
          <p:cNvPr id="9" name="Título 1"/>
          <p:cNvSpPr txBox="1"/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A música das palavras: </a:t>
            </a:r>
            <a:endParaRPr lang="pt-PT" sz="57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interdisciplinaridade em Português e Música</a:t>
            </a:r>
            <a:endParaRPr lang="pt-PT" sz="57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3284984"/>
            <a:ext cx="1584176" cy="16258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843808" y="5733256"/>
            <a:ext cx="5256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/>
              <a:t>Filomena Viegas, Manuela Encarnação</a:t>
            </a: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  <a:endParaRPr lang="pt-PT" sz="2000" b="1" dirty="0">
              <a:solidFill>
                <a:srgbClr val="909090"/>
              </a:solidFill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47434" y="756104"/>
          <a:ext cx="8649335" cy="53111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2681"/>
                <a:gridCol w="2818130"/>
                <a:gridCol w="2200863"/>
                <a:gridCol w="2217449"/>
              </a:tblGrid>
              <a:tr h="317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7773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cPr/>
                </a:tc>
              </a:tr>
              <a:tr h="238084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19269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 panose="02040503050406030204"/>
                          <a:cs typeface="Calibri" panose="020F0502020204030204" pitchFamily="34" charset="0"/>
                        </a:rPr>
                        <a:t>Interpretação 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mbria" panose="02040503050406030204"/>
                        <a:cs typeface="Calibri" panose="020F0502020204030204" pitchFamily="34" charset="0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(1) Sentido ou significado atribuído a alguma coisa.</a:t>
                      </a: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(2) Modo como é executada uma obra musical.</a:t>
                      </a: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(3) Modo como os atores desempenham o seu papel numa obra dramática ou cinematográfica.</a:t>
                      </a: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Ex:</a:t>
                      </a:r>
                      <a:r>
                        <a:rPr lang="pt-PT" sz="1000" i="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 (1) </a:t>
                      </a: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Fez uma </a:t>
                      </a:r>
                      <a:r>
                        <a:rPr lang="pt-PT" sz="1000" i="1" u="sng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 errada das suas palavras. </a:t>
                      </a:r>
                      <a:b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</a:br>
                      <a:r>
                        <a:rPr lang="pt-PT" sz="1000" i="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(2) </a:t>
                      </a: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(…) A </a:t>
                      </a:r>
                      <a:r>
                        <a:rPr lang="pt-PT" sz="1000" i="1" u="sng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 da canção foi um desastre.</a:t>
                      </a:r>
                      <a:b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</a:br>
                      <a:r>
                        <a:rPr lang="pt-PT" sz="1000" i="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(3) </a:t>
                      </a: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A peça mereceu o aplauso da crítica pela excelente </a:t>
                      </a:r>
                      <a:r>
                        <a:rPr lang="pt-PT" sz="1000" i="1" u="sng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interpretação. 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Compreensão de informação explícita e implícita presente numa produção oral ou escrita. 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Mobilizar conhecimentos sobre a língua e sobre o mundo para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[a 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de]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expressões e segmentos de texto.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Português- 3.º ano, p.9)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pt-PT" sz="135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sz="1000" dirty="0">
                          <a:effectLst/>
                          <a:sym typeface="Symbol" panose="05050102010706020507"/>
                        </a:rPr>
                        <a:t>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Symbol" panose="05050102010706020507"/>
                        </a:rPr>
                        <a:t>D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esempenho; “e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xecução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musical, ou seja, cantar, tocar, movimentar, bem como as relativas a formas de comunicar/partilhar publicamente as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performances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e/ou criações.”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de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rimas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 trava-línguas, lengalengas, etc., usando a voz (cantada ou falada) com diferentes intencionalidades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expressivas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7)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5486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+mn-lt"/>
                          <a:ea typeface="Cambria" panose="02040503050406030204"/>
                          <a:cs typeface="Times New Roman" panose="02020603050405020304"/>
                        </a:rPr>
                        <a:t>Frase</a:t>
                      </a:r>
                      <a:endParaRPr lang="pt-PT" sz="1400" dirty="0">
                        <a:effectLst/>
                        <a:latin typeface="+mn-lt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sym typeface="+mn-ea"/>
                        </a:rPr>
                        <a:t>A frase é uma sentença que pode ser formada por uma ou mais palavras, ou por uma ou mais orações que formam um período, porém que apresente sempre um sentido lógico.</a:t>
                      </a:r>
                      <a:endParaRPr lang="pt-PT" sz="1000" dirty="0">
                        <a:effectLst/>
                        <a:sym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sym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sym typeface="+mn-ea"/>
                        </a:rPr>
                        <a:t>Exemplo: A casa pegou fogo, mas os bombeiros impediram que o fogo consumisse tudo.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Frase (fra·se) nome feminino 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  <a:p>
                      <a:pPr algn="just"/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  <a:p>
                      <a:pPr algn="just"/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1. [Linguística] Unidade gramatical autónoma, dotada de sentido pleno, composta por uma ou mais palavras relacionadas estruturalmente. 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  <a:p>
                      <a:pPr algn="just"/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  <a:p>
                      <a:pPr algn="just"/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2. [Antigo] [Linguística] Reunião de palavras que forma um sentido completo; locução; expressão.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Frase musical é um determinado trecho de um solo. Uma frase passa a ideia de começo e fim, tendo algum sentido ou significado, como ocorre no idioma português. 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Em música, uma frase (do grego φράση, sentença, expressão) é um trecho de música que é relativamente autônomo e coerente em relação a uma escala de tempo média. Na prática, as frases têm quatro ou, mais frequentemente, oito compassos. 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As frases são comumente construídas a partir de, ou contêm, figuras, motivos e células. As frases são combinadas para formar períodos musicais e seções maiores de música.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Uma analogia grosseira entre frases musicais e a frase linguística é feita com frequência, comparando-se a frase de menor nível com a oração e o maior nível com um período. Desse modo, uma frase terminará com uma cadência dependendo se ela é, respectivamente, uma frase antecedente ou consequente. Metricamente, Edward Cone analisa a frase musical típica, como sendo um primeiro tempo inicial, um período de movimento e um ponto de chegada marcado por uma cadência rítmica enquanto que Cooper e Meyer utilizam apenas dois ou três grupos de pulsações (forte-fraco ou forte-fraco-fraco).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13239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+mj-lt"/>
                        </a:rPr>
                        <a:t>Coda</a:t>
                      </a:r>
                      <a:endParaRPr lang="pt-PT" sz="1400" dirty="0">
                        <a:effectLst/>
                        <a:latin typeface="+mj-lt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Cauda, parte traseira, coice.</a:t>
                      </a: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Nome feminino.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  <a:sym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Origem etimológica: latim coda, </a:t>
                      </a:r>
                      <a:r>
                        <a:rPr lang="pt-PT" sz="1000" b="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foneticamente evoluída de cauda,</a:t>
                      </a:r>
                      <a:r>
                        <a:rPr lang="pt-PT" sz="1000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  <a:sym typeface="+mn-ea"/>
                        </a:rPr>
                        <a:t> 'cauda, rabo'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1. [Antigo] Parte traseira. = CAUDA, RETAGUARDA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2. [Fonética] Parte final de uma sílaba, posterior ao núcleo.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3. [Música] Floreio final de um trecho musical.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/>
                          <a:ea typeface="Cambria" panose="02040503050406030204"/>
                          <a:cs typeface="Times New Roman" panose="02020603050405020304"/>
                        </a:rPr>
                        <a:t>4. [Marinha] Popa.</a:t>
                      </a: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Seção conclusiva de uma composição (sinfonia, sonata etc.) que serve de arremate à peça. A Coda (do italiano: "cauda" é a seção com que se termina, onde o compositor/arranjador poderá ou não utilizar ideias musicais já apresentadas ao longo da composição. </a:t>
                      </a:r>
                      <a:endParaRPr lang="pt-PT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ângulo 10"/>
          <p:cNvSpPr/>
          <p:nvPr/>
        </p:nvSpPr>
        <p:spPr>
          <a:xfrm>
            <a:off x="247433" y="6002107"/>
            <a:ext cx="8649124" cy="26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Fontes:  www.descomplicandoamusica.com  pt.wikipedia.org  www.bing.com</a:t>
            </a:r>
            <a:endParaRPr kumimoji="0" lang="pt-PT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  <a:endParaRPr lang="pt-PT" sz="2000" b="1" dirty="0">
              <a:solidFill>
                <a:srgbClr val="909090"/>
              </a:solidFill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35524" y="1271341"/>
          <a:ext cx="8672946" cy="46783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/>
                <a:gridCol w="2826167"/>
                <a:gridCol w="2206650"/>
                <a:gridCol w="2223557"/>
              </a:tblGrid>
              <a:tr h="293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566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cPr/>
                </a:tc>
              </a:tr>
              <a:tr h="21999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940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 panose="020F0502020204030204" pitchFamily="34" charset="0"/>
                        <a:ea typeface="Cambria" panose="02040503050406030204"/>
                        <a:cs typeface="Calibri" panose="020F0502020204030204" pitchFamily="34" charset="0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1262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  <a:tr h="1617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/>
                        <a:ea typeface="Cambria" panose="02040503050406030204"/>
                        <a:cs typeface="Times New Roman" panose="02020603050405020304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eletrónica&#10;&#10;Descrição gerada automaticamente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1678638"/>
            <a:ext cx="8674100" cy="40753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054" y="719692"/>
            <a:ext cx="8672946" cy="5334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tx2"/>
                </a:solidFill>
              </a:rPr>
              <a:t>Glossário interdisciplinar: algumas áreas de competência do PA convocadas</a:t>
            </a:r>
            <a:endParaRPr lang="pt-PT" sz="32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283984" y="1473200"/>
          <a:ext cx="85760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77"/>
                <a:gridCol w="2858677"/>
                <a:gridCol w="2858677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A - Linguagens e textos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B - Informação e comunicação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F- Desenvolvimento pessoal e autonomia</a:t>
                      </a:r>
                      <a:endParaRPr lang="pt-PT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às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linguagens e textos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880016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de modo proficiente diferentes linguagens simbólicas associadas às línguas (língua materna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línguas estrangeiras),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à literatura, à música, às artes, às tecnologias, à matemática e à ciência;</a:t>
                      </a:r>
                      <a:endParaRPr lang="pt-PT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aplicar estas linguagens de modo adequado aos diferentes contextos de comunicação, em ambientes analógico e digital;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dominar capacidades nucleares de compreensão e de expressão nas modalidades oral, escrita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visual e multimodal.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informação e comunicação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e dominar instrumentos diversificados para pesquisar,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descrever, avaliar,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validar e mobilizar informação de forma crítica e autónoma, verificando diferentes fontes documentais e a sua credibilidade;</a:t>
                      </a:r>
                      <a:endParaRPr lang="pt-PT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transformar a informação em conhecimento;</a:t>
                      </a:r>
                      <a:endParaRPr lang="pt-PT" sz="1400" b="0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ao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pessoal e autonomia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identificar áreas de interesse e de necessidade de aquisição de novas competências;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consolidar e aprofundar as que já possuem, numa perspetiva de aprendizagem ao longo da vida;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relações entre conhecimentos</a:t>
                      </a:r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emoções e comportamentos;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objetivos, traçar planos e concretizar projetos, com sentido de responsabilidade e autonomia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5525" y="541892"/>
            <a:ext cx="8672946" cy="533400"/>
          </a:xfrm>
        </p:spPr>
        <p:txBody>
          <a:bodyPr/>
          <a:lstStyle/>
          <a:p>
            <a:pPr algn="l"/>
            <a:r>
              <a:rPr lang="en-US" dirty="0"/>
              <a:t>Plataforma Moodle - APP</a:t>
            </a:r>
            <a:endParaRPr lang="en-US" dirty="0"/>
          </a:p>
        </p:txBody>
      </p:sp>
      <p:pic>
        <p:nvPicPr>
          <p:cNvPr id="5" name="Marcador de Posição de Conteúdo 4" descr="Uma imagem com texto&#10;&#10;Descrição gerada automaticamente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060848"/>
            <a:ext cx="8672945" cy="1908047"/>
          </a:xfrm>
          <a:noFill/>
        </p:spPr>
      </p:pic>
      <p:sp>
        <p:nvSpPr>
          <p:cNvPr id="6" name="CaixaDeTexto 5"/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pt-PT" b="0" i="0" u="none" strike="noStrike" dirty="0">
                <a:solidFill>
                  <a:srgbClr val="0F6FC5"/>
                </a:solidFill>
                <a:effectLst/>
                <a:latin typeface="-apple-system"/>
                <a:hlinkClick r:id="rId2" tooltip="Glossário"/>
              </a:rPr>
              <a:t>Glossário Interdisciplinar || Paredes, 2022-2023</a:t>
            </a:r>
            <a:endParaRPr lang="pt-PT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pt-P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5726</Words>
  <Application>WPS Presentation</Application>
  <PresentationFormat>Apresentação no Ecrã (4:3)</PresentationFormat>
  <Paragraphs>142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SimSun</vt:lpstr>
      <vt:lpstr>Wingdings</vt:lpstr>
      <vt:lpstr>Philosopher</vt:lpstr>
      <vt:lpstr>Segoe Print</vt:lpstr>
      <vt:lpstr>Calibri</vt:lpstr>
      <vt:lpstr>Times New Roman</vt:lpstr>
      <vt:lpstr>Cambria</vt:lpstr>
      <vt:lpstr>Times New Roman</vt:lpstr>
      <vt:lpstr>Cambria</vt:lpstr>
      <vt:lpstr>Symbol</vt:lpstr>
      <vt:lpstr>Calibri</vt:lpstr>
      <vt:lpstr>-apple-system</vt:lpstr>
      <vt:lpstr>Microsoft YaHei</vt:lpstr>
      <vt:lpstr>Arial Unicode MS</vt:lpstr>
      <vt:lpstr>Blank</vt:lpstr>
      <vt:lpstr>PowerPoint 演示文稿</vt:lpstr>
      <vt:lpstr>Léxico em contexto: um glossário interdisciplinar com Português e Música</vt:lpstr>
      <vt:lpstr>Léxico em contexto: um glossário interdisciplinar com Português e Música</vt:lpstr>
      <vt:lpstr>PowerPoint 演示文稿</vt:lpstr>
      <vt:lpstr>Glossário interdisciplinar: algumas áreas de competência do PA convocadas</vt:lpstr>
      <vt:lpstr>Plataforma Moodle - APP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João Paulo</cp:lastModifiedBy>
  <cp:revision>29</cp:revision>
  <dcterms:created xsi:type="dcterms:W3CDTF">2021-01-19T17:09:00Z</dcterms:created>
  <dcterms:modified xsi:type="dcterms:W3CDTF">2024-09-15T15:07:29Z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05F2FB04BA9941C09CBAF3CE2CDBFE10_12</vt:lpwstr>
  </property>
  <property fmtid="{D5CDD505-2E9C-101B-9397-08002B2CF9AE}" pid="3" name="KSOProductBuildVer">
    <vt:lpwstr>2070-12.2.0.17562</vt:lpwstr>
  </property>
</Properties>
</file>