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6858000" cy="9945675"/>
  <p:embeddedFontLst>
    <p:embeddedFont>
      <p:font typeface="Philosopher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h5TLiaRBtxzsnnNbHQjWlkyx4+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AE679B5-B644-4ACD-A9C7-CEBE1B476FEB}">
  <a:tblStyle styleId="{BAE679B5-B644-4ACD-A9C7-CEBE1B476FE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Philosopher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Philosopher-italic.fntdata"/><Relationship Id="rId14" Type="http://schemas.openxmlformats.org/officeDocument/2006/relationships/font" Target="fonts/Philosopher-bold.fntdata"/><Relationship Id="rId17" Type="http://customschemas.google.com/relationships/presentationmetadata" Target="metadata"/><Relationship Id="rId16" Type="http://schemas.openxmlformats.org/officeDocument/2006/relationships/font" Target="fonts/Philosopher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97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6678"/>
            <a:ext cx="2971800" cy="4972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" name="Google Shape;27;p1:notes"/>
          <p:cNvSpPr/>
          <p:nvPr>
            <p:ph idx="2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" name="Google Shape;35;p2:notes"/>
          <p:cNvSpPr/>
          <p:nvPr>
            <p:ph idx="2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" name="Google Shape;43;p3:notes"/>
          <p:cNvSpPr/>
          <p:nvPr>
            <p:ph idx="2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p4:notes"/>
          <p:cNvSpPr/>
          <p:nvPr>
            <p:ph idx="2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5:notes"/>
          <p:cNvSpPr/>
          <p:nvPr>
            <p:ph idx="2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6:notes"/>
          <p:cNvSpPr/>
          <p:nvPr>
            <p:ph idx="2" type="sldImg"/>
          </p:nvPr>
        </p:nvSpPr>
        <p:spPr>
          <a:xfrm>
            <a:off x="942975" y="746125"/>
            <a:ext cx="497205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to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235525" y="541892"/>
            <a:ext cx="8672946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235525" y="1075292"/>
            <a:ext cx="8672945" cy="5283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/>
        </p:nvSpPr>
        <p:spPr>
          <a:xfrm>
            <a:off x="7252741" y="6450899"/>
            <a:ext cx="1655729" cy="272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PT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12 setembro - 2024</a:t>
            </a:r>
            <a:endParaRPr b="1" i="0" sz="12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8"/>
          <p:cNvSpPr txBox="1"/>
          <p:nvPr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Aprendizagens Essenciais de Português nos ensinos Básico e Secundário</a:t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8"/>
          <p:cNvSpPr txBox="1"/>
          <p:nvPr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pt-PT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IV Jornadas Pedagógicas APP - Paredes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o de Título">
  <p:cSld name="1_Diapositivo de Título"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60527"/>
            <a:ext cx="9132583" cy="315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06299" y="2018776"/>
            <a:ext cx="1018141" cy="1700103"/>
          </a:xfrm>
          <a:prstGeom prst="rect">
            <a:avLst/>
          </a:prstGeom>
          <a:noFill/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4" name="Google Shape;24;p9"/>
          <p:cNvSpPr/>
          <p:nvPr/>
        </p:nvSpPr>
        <p:spPr>
          <a:xfrm>
            <a:off x="2859062" y="3286776"/>
            <a:ext cx="47891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PT" sz="2400" u="none" cap="none" strike="noStrike">
                <a:solidFill>
                  <a:srgbClr val="C00000"/>
                </a:solidFill>
                <a:latin typeface="Philosopher"/>
                <a:ea typeface="Philosopher"/>
                <a:cs typeface="Philosopher"/>
                <a:sym typeface="Philosopher"/>
              </a:rPr>
              <a:t>LEITURA, LITERATURA e GRAMÁTICA</a:t>
            </a:r>
            <a:r>
              <a:rPr b="1" i="0" lang="pt-PT" sz="2400" u="none" cap="none" strike="noStrike">
                <a:solidFill>
                  <a:srgbClr val="C00000"/>
                </a:solidFill>
                <a:latin typeface="Philosopher"/>
                <a:ea typeface="Philosopher"/>
                <a:cs typeface="Philosopher"/>
                <a:sym typeface="Philosopher"/>
              </a:rPr>
              <a:t> </a:t>
            </a:r>
            <a:endParaRPr b="0" i="0" sz="2400" u="none" cap="none" strike="noStrike">
              <a:solidFill>
                <a:srgbClr val="C00000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1950" lvl="1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hyperlink" Target="https://appform.pt/moodle27/mod/glossary/view.php?id=15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m texto&#10;&#10;Descrição gerada automaticamente" id="29" name="Google Shape;29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1840" y="3284984"/>
            <a:ext cx="1255018" cy="154940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"/>
          <p:cNvSpPr txBox="1"/>
          <p:nvPr/>
        </p:nvSpPr>
        <p:spPr>
          <a:xfrm>
            <a:off x="235525" y="332656"/>
            <a:ext cx="8512939" cy="2382546"/>
          </a:xfrm>
          <a:prstGeom prst="rect">
            <a:avLst/>
          </a:prstGeom>
          <a:solidFill>
            <a:srgbClr val="217076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libri"/>
              <a:buNone/>
            </a:pPr>
            <a:r>
              <a:t/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0" i="0" lang="pt-PT" sz="5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música das palavras: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0" i="0" lang="pt-PT" sz="5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interdisciplinaridade em Português e Música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libri"/>
              <a:buNone/>
            </a:pPr>
            <a:r>
              <a:t/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99993" y="3284984"/>
            <a:ext cx="1584176" cy="162586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2843808" y="5733256"/>
            <a:ext cx="52565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P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Filomena Viegas, Manuela Encarnação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/>
          <p:nvPr>
            <p:ph type="title"/>
          </p:nvPr>
        </p:nvSpPr>
        <p:spPr>
          <a:xfrm>
            <a:off x="-69270" y="179727"/>
            <a:ext cx="8345637" cy="512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9090"/>
              </a:buClr>
              <a:buSzPts val="2000"/>
              <a:buFont typeface="Calibri"/>
              <a:buNone/>
            </a:pPr>
            <a:r>
              <a:rPr b="1" lang="pt-PT" sz="2000">
                <a:solidFill>
                  <a:srgbClr val="909090"/>
                </a:solidFill>
              </a:rPr>
              <a:t>Léxico em contexto: um glossário interdisciplinar com Português e Música</a:t>
            </a:r>
            <a:endParaRPr/>
          </a:p>
        </p:txBody>
      </p:sp>
      <p:sp>
        <p:nvSpPr>
          <p:cNvPr id="38" name="Google Shape;38;p2"/>
          <p:cNvSpPr txBox="1"/>
          <p:nvPr>
            <p:ph idx="1" type="body"/>
          </p:nvPr>
        </p:nvSpPr>
        <p:spPr>
          <a:xfrm>
            <a:off x="235524" y="1271341"/>
            <a:ext cx="8672945" cy="5283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4775" lvl="0" marL="2571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graphicFrame>
        <p:nvGraphicFramePr>
          <p:cNvPr id="39" name="Google Shape;39;p2"/>
          <p:cNvGraphicFramePr/>
          <p:nvPr/>
        </p:nvGraphicFramePr>
        <p:xfrm>
          <a:off x="247434" y="756104"/>
          <a:ext cx="3000000" cy="3000000"/>
        </p:xfrm>
        <a:graphic>
          <a:graphicData uri="http://schemas.openxmlformats.org/drawingml/2006/table">
            <a:tbl>
              <a:tblPr bandCol="1" bandRow="1" firstCol="1" firstRow="1">
                <a:noFill/>
                <a:tableStyleId>{BAE679B5-B644-4ACD-A9C7-CEBE1B476FEB}</a:tableStyleId>
              </a:tblPr>
              <a:tblGrid>
                <a:gridCol w="1412675"/>
                <a:gridCol w="2818400"/>
                <a:gridCol w="2200600"/>
                <a:gridCol w="2217450"/>
              </a:tblGrid>
              <a:tr h="317375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PT" sz="1600" u="none" cap="none" strike="noStrike">
                          <a:solidFill>
                            <a:srgbClr val="3F3F3F"/>
                          </a:solidFill>
                        </a:rPr>
                        <a:t>Significados de palavras</a:t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rgbClr val="E0E3E4"/>
                    </a:solidFill>
                  </a:tcPr>
                </a:tc>
                <a:tc hMerge="1"/>
                <a:tc hMerge="1"/>
                <a:tc hMerge="1"/>
              </a:tr>
              <a:tr h="27772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PT" sz="1600" u="none" cap="none" strike="noStrike"/>
                        <a:t>PALAVRA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pt-PT" sz="1400" u="none" cap="none" strike="noStrike"/>
                        <a:t>Conceitos na linguagem corrente</a:t>
                      </a:r>
                      <a:endParaRPr b="1" sz="14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pt-PT" sz="1400" u="none" cap="none" strike="noStrike"/>
                        <a:t>Conceitos especializados</a:t>
                      </a:r>
                      <a:endParaRPr b="1" sz="14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 hMerge="1"/>
              </a:tr>
              <a:tr h="23807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t-PT" sz="1200" u="none" cap="none" strike="noStrike"/>
                        <a:t>PORTUGUÊS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t-PT" sz="1200" u="none" cap="none" strike="noStrike"/>
                        <a:t>MÚSICA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  <a:tr h="177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PT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Interpretação </a:t>
                      </a:r>
                      <a:endParaRPr sz="1400" u="none" cap="none" strike="noStrike"/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(1) Sentido ou significado atribuído a alguma coisa.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(2) Modo como é executada uma obra musical.</a:t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(3) Modo como os atores desempenham o seu papel numa obra dramática ou cinematográfica.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Ex:</a:t>
                      </a:r>
                      <a:r>
                        <a:rPr i="0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(1) 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Fez uma </a:t>
                      </a:r>
                      <a:r>
                        <a:rPr i="1" lang="pt-PT" sz="1000" u="sng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interpretação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errada das suas palavras. </a:t>
                      </a:r>
                      <a:b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</a:br>
                      <a:r>
                        <a:rPr i="0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(2) 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(…) A </a:t>
                      </a:r>
                      <a:r>
                        <a:rPr i="1" lang="pt-PT" sz="1000" u="sng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interpretação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da canção foi um desastre.</a:t>
                      </a:r>
                      <a:b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</a:br>
                      <a:r>
                        <a:rPr i="0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(3) 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 peça mereceu o aplauso da crítica pela excelente </a:t>
                      </a:r>
                      <a:r>
                        <a:rPr i="1" lang="pt-PT" sz="1000" u="sng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interpretação. </a:t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Compreensão de informação explícita e implícita presente numa produção oral ou escrita. 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Ex: </a:t>
                      </a:r>
                      <a:r>
                        <a:rPr b="0" i="1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Mobilizar conhecimentos sobre a língua e sobre o mundo para 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[a  </a:t>
                      </a:r>
                      <a:r>
                        <a:rPr b="0" i="0" lang="pt-PT" sz="1000" u="sng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interpretação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de] </a:t>
                      </a:r>
                      <a:r>
                        <a:rPr b="0" i="1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expressões e segmentos de texto. 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(AE Português- 3.º ano, p.9)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0" i="0" lang="pt-PT" sz="135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Desempenho; “e</a:t>
                      </a:r>
                      <a:r>
                        <a:rPr b="0" i="1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xecução 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musical, ou seja, cantar, tocar, movimentar, bem como as relativas a formas de comunicar/partilhar publicamente as </a:t>
                      </a:r>
                      <a:r>
                        <a:rPr b="0" i="1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performances 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e/ou criações.”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mbria"/>
                        <a:buNone/>
                      </a:pP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Ex: </a:t>
                      </a:r>
                      <a:r>
                        <a:rPr b="0" i="0" lang="pt-PT" sz="1000" u="sng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Interpretação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de </a:t>
                      </a:r>
                      <a:r>
                        <a:rPr b="0" i="1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rimas, trava-línguas, lengalengas, etc., usando a voz (cantada ou falada) com diferentes intencionalidades expressivas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. (AE Música- 1CEB, p. 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7)</a:t>
                      </a:r>
                      <a:r>
                        <a:rPr b="0" i="0" lang="pt-PT" sz="1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</a:t>
                      </a:r>
                      <a:endParaRPr sz="1400" u="none" cap="none" strike="noStrike"/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  <a:tr h="1100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PT" sz="1400" u="none" cap="none" strike="noStrike"/>
                        <a:t>Tónica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(1) Tema ou aspeto mais importante.</a:t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Dar mais importância ou pôr em relevo; destacar, realçar alguém ou alguma coisa.</a:t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(2) Sílaba </a:t>
                      </a:r>
                      <a:r>
                        <a:rPr i="1" lang="pt-PT" sz="1000" u="sng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tónica</a:t>
                      </a: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. </a:t>
                      </a:r>
                      <a:r>
                        <a:rPr lang="pt-PT" sz="1000" cap="small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Fonética </a:t>
                      </a: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 que é pronunciada com mais intensidade; aquela sobre a qual recai o acento tónico</a:t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</a:t>
                      </a: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</a:t>
                      </a: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) Nota mais importante de uma escala ou gama, a partir da qual ela se constrói.</a:t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Na escala diatónica, a nota que ocupa o primeiro e o oitavo graus.</a:t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Ex: (1) </a:t>
                      </a:r>
                      <a:r>
                        <a:rPr i="1"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O João colocou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a </a:t>
                      </a:r>
                      <a:r>
                        <a:rPr i="1" lang="pt-PT" sz="1000" u="sng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tónica</a:t>
                      </a:r>
                      <a:r>
                        <a:rPr i="1"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no tema da desigualdade.</a:t>
                      </a:r>
                      <a:endParaRPr i="1" sz="1000" u="sng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(2) </a:t>
                      </a:r>
                      <a:r>
                        <a:rPr i="1"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 palavra “café” tem a sílaba </a:t>
                      </a:r>
                      <a:r>
                        <a:rPr i="1" lang="pt-PT" sz="1000" u="sng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tónica</a:t>
                      </a:r>
                      <a:r>
                        <a:rPr i="1"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 na última sílaba.</a:t>
                      </a:r>
                      <a:b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</a:b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</a:t>
                      </a: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</a:t>
                      </a: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) 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 </a:t>
                      </a:r>
                      <a:r>
                        <a:rPr i="1" lang="pt-PT" sz="1000" u="sng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tónica 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é a primeira nota de uma escala e dá o nome a essa mesma escala. Na escala de dó menor, a</a:t>
                      </a:r>
                      <a:r>
                        <a:rPr i="1" lang="pt-PT" sz="1000" u="sng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tónica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é dó.</a:t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GRAMÁTICA Distinguir sílaba tónica de átona e acento prosódico de acento gráfico. </a:t>
                      </a: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(AE Português- 3.º ano, p.12)</a:t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Ex: </a:t>
                      </a:r>
                      <a:r>
                        <a:rPr i="1"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Manipular palavras com variação do número de sílabas e da acentuação das sílabas.. </a:t>
                      </a: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(AE Português- 3.º ano, p.12)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Arial"/>
                        <a:buNone/>
                      </a:pPr>
                      <a:r>
                        <a:rPr lang="pt-PT" sz="1350"/>
                        <a:t>	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Compreensão de informação explícita e implícita presente numa peça musical.</a:t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PT" sz="1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Ex:</a:t>
                      </a: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Utilizar, com crescente domínio, vocabulário e simbologias para documentar, descrever e comparar</a:t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diversas peças musicais. </a:t>
                      </a:r>
                      <a:r>
                        <a:rPr lang="pt-PT" sz="1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(AE Música- 1CEB, p. 9)</a:t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  <a:tr h="1332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0" name="Google Shape;40;p2"/>
          <p:cNvSpPr/>
          <p:nvPr/>
        </p:nvSpPr>
        <p:spPr>
          <a:xfrm>
            <a:off x="247433" y="6002107"/>
            <a:ext cx="8649124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PT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Fontes: </a:t>
            </a:r>
            <a:r>
              <a:rPr b="0" i="1" lang="pt-PT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Dicionário da Língua Portuguesa Contemporânea, </a:t>
            </a:r>
            <a:r>
              <a:rPr b="0" i="0" lang="pt-PT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Academia das Ciências de Lisboa,  2001; Aprendizagens Essenciais de Português, de  Música e de Educação Musical, 2018.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"/>
          <p:cNvSpPr txBox="1"/>
          <p:nvPr>
            <p:ph type="title"/>
          </p:nvPr>
        </p:nvSpPr>
        <p:spPr>
          <a:xfrm>
            <a:off x="-69270" y="179727"/>
            <a:ext cx="8345637" cy="512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9090"/>
              </a:buClr>
              <a:buSzPts val="2000"/>
              <a:buFont typeface="Calibri"/>
              <a:buNone/>
            </a:pPr>
            <a:r>
              <a:rPr b="1" lang="pt-PT" sz="2000">
                <a:solidFill>
                  <a:srgbClr val="909090"/>
                </a:solidFill>
              </a:rPr>
              <a:t>Léxico em contexto: um glossário interdisciplinar com Português e Música</a:t>
            </a:r>
            <a:endParaRPr/>
          </a:p>
        </p:txBody>
      </p:sp>
      <p:sp>
        <p:nvSpPr>
          <p:cNvPr id="46" name="Google Shape;46;p3"/>
          <p:cNvSpPr txBox="1"/>
          <p:nvPr>
            <p:ph idx="1" type="body"/>
          </p:nvPr>
        </p:nvSpPr>
        <p:spPr>
          <a:xfrm>
            <a:off x="235524" y="1271341"/>
            <a:ext cx="8672945" cy="5283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4775" lvl="0" marL="2571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graphicFrame>
        <p:nvGraphicFramePr>
          <p:cNvPr id="47" name="Google Shape;47;p3"/>
          <p:cNvGraphicFramePr/>
          <p:nvPr/>
        </p:nvGraphicFramePr>
        <p:xfrm>
          <a:off x="235524" y="1271341"/>
          <a:ext cx="3000000" cy="3000000"/>
        </p:xfrm>
        <a:graphic>
          <a:graphicData uri="http://schemas.openxmlformats.org/drawingml/2006/table">
            <a:tbl>
              <a:tblPr bandCol="1" bandRow="1" firstCol="1" firstRow="1">
                <a:noFill/>
                <a:tableStyleId>{BAE679B5-B644-4ACD-A9C7-CEBE1B476FEB}</a:tableStyleId>
              </a:tblPr>
              <a:tblGrid>
                <a:gridCol w="1416575"/>
                <a:gridCol w="2826175"/>
                <a:gridCol w="2206650"/>
                <a:gridCol w="2223550"/>
              </a:tblGrid>
              <a:tr h="293275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PT" sz="1600" u="none" cap="none" strike="noStrike">
                          <a:solidFill>
                            <a:srgbClr val="3F3F3F"/>
                          </a:solidFill>
                        </a:rPr>
                        <a:t>Significados de palavras</a:t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rgbClr val="E0E3E4"/>
                    </a:solidFill>
                  </a:tcPr>
                </a:tc>
                <a:tc hMerge="1"/>
                <a:tc hMerge="1"/>
                <a:tc hMerge="1"/>
              </a:tr>
              <a:tr h="25662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PT" sz="1600" u="none" cap="none" strike="noStrike"/>
                        <a:t>PALAVRA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pt-PT" sz="1400" u="none" cap="none" strike="noStrike"/>
                        <a:t>Conceitos na linguagem corrente</a:t>
                      </a:r>
                      <a:endParaRPr b="1" sz="14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pt-PT" sz="1400" u="none" cap="none" strike="noStrike"/>
                        <a:t>Conceitos especializados</a:t>
                      </a:r>
                      <a:endParaRPr b="1" sz="14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 hMerge="1"/>
              </a:tr>
              <a:tr h="2200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t-PT" sz="1200" u="none" cap="none" strike="noStrike"/>
                        <a:t>PORTUGUÊS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t-PT" sz="1200" u="none" cap="none" strike="noStrike"/>
                        <a:t>MÚSICA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  <a:tr h="940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  <a:tr h="1262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  <a:tr h="1617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i="1" sz="1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0" marB="0" marR="58525" marL="58525"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"/>
          <p:cNvSpPr txBox="1"/>
          <p:nvPr>
            <p:ph type="title"/>
          </p:nvPr>
        </p:nvSpPr>
        <p:spPr>
          <a:xfrm>
            <a:off x="235525" y="541892"/>
            <a:ext cx="8672946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Uma imagem com texto, eletrónica&#10;&#10;Descrição gerada automaticamente" id="53" name="Google Shape;53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950" y="1678638"/>
            <a:ext cx="8674100" cy="4075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"/>
          <p:cNvSpPr txBox="1"/>
          <p:nvPr>
            <p:ph type="title"/>
          </p:nvPr>
        </p:nvSpPr>
        <p:spPr>
          <a:xfrm>
            <a:off x="471054" y="719692"/>
            <a:ext cx="8672946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</a:pPr>
            <a:r>
              <a:rPr b="1" lang="pt-PT" sz="3200">
                <a:solidFill>
                  <a:schemeClr val="dk2"/>
                </a:solidFill>
              </a:rPr>
              <a:t>Glossário interdisciplinar: algumas áreas de competência do PA convocadas</a:t>
            </a:r>
            <a:endParaRPr b="1" sz="3200"/>
          </a:p>
        </p:txBody>
      </p:sp>
      <p:graphicFrame>
        <p:nvGraphicFramePr>
          <p:cNvPr id="59" name="Google Shape;59;p5"/>
          <p:cNvGraphicFramePr/>
          <p:nvPr/>
        </p:nvGraphicFramePr>
        <p:xfrm>
          <a:off x="283984" y="1473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{BAE679B5-B644-4ACD-A9C7-CEBE1B476FEB}</a:tableStyleId>
              </a:tblPr>
              <a:tblGrid>
                <a:gridCol w="2858675"/>
                <a:gridCol w="2858675"/>
                <a:gridCol w="2858675"/>
              </a:tblGrid>
              <a:tr h="432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t-PT" sz="1800" u="none" cap="none" strike="noStrike">
                          <a:solidFill>
                            <a:schemeClr val="lt1"/>
                          </a:solidFill>
                        </a:rPr>
                        <a:t>A - Linguagens e textos</a:t>
                      </a:r>
                      <a:endParaRPr sz="135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t-PT" sz="1800" u="none" cap="none" strike="noStrike">
                          <a:solidFill>
                            <a:schemeClr val="lt1"/>
                          </a:solidFill>
                        </a:rPr>
                        <a:t>B - Informação e comunicação</a:t>
                      </a:r>
                      <a:endParaRPr sz="135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pt-PT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F- Desenvolvimento pessoal e autonomia</a:t>
                      </a:r>
                      <a:endParaRPr sz="1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17076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 competências associadas às </a:t>
                      </a:r>
                      <a:r>
                        <a:rPr b="0" i="1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linguagens e textos </a:t>
                      </a: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implicam que os alunos sejam capazes de: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rgbClr val="88001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</a:t>
                      </a: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utilizar de modo proficiente diferentes linguagens simbólicas associadas às línguas (língua materna </a:t>
                      </a: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línguas estrangeiras), </a:t>
                      </a: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à literatura, à música, às artes, às tecnologias, à matemática e à ciência;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aplicar estas linguagens de modo adequado aos diferentes contextos de comunicação, em ambientes analógico e digital;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</a:t>
                      </a: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dominar capacidades nucleares de compreensão e de expressão nas modalidades oral, escrita</a:t>
                      </a: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visual e multimodal.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 competências associadas à </a:t>
                      </a:r>
                      <a:r>
                        <a:rPr b="0" i="1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informação e comunicação </a:t>
                      </a: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implicam que os alunos sejam capazes de: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</a:t>
                      </a: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utilizar e dominar instrumentos diversificados para pesquisar, </a:t>
                      </a: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descrever, avaliar, </a:t>
                      </a: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validar e mobilizar informação de forma crítica e autónoma, verificando diferentes fontes documentais e a sua credibilidade;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transformar a informação em conhecimento;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comunicar e colaborar de forma adequada e segura, utilizando diferentes tipos de ferramentas (analógicas e digitais), seguindo as regras de conduta próprias de cada ambiente.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 competências associadas ao </a:t>
                      </a:r>
                      <a:r>
                        <a:rPr b="0" i="1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desenvolvimento pessoal e autonomia </a:t>
                      </a: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implicam que os alunos sejam capazes de: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identificar áreas de interesse e de necessidade de aquisição de novas competências;</a:t>
                      </a:r>
                      <a:endParaRPr sz="1400" u="none" cap="none" strike="noStrike"/>
                    </a:p>
                    <a:p>
                      <a:pPr indent="-8890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-"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consolidar e aprofundar as que já possuem, numa perspetiva de aprendizagem ao longo da vida;</a:t>
                      </a:r>
                      <a:endParaRPr sz="1400" u="none" cap="none" strike="noStrike"/>
                    </a:p>
                    <a:p>
                      <a:pPr indent="-8890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350"/>
                        <a:buFont typeface="Calibri"/>
                        <a:buChar char="-"/>
                      </a:pPr>
                      <a:r>
                        <a:rPr b="0" i="0" lang="pt-PT" sz="135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estabelecer relações entre conhecimentos</a:t>
                      </a:r>
                      <a:r>
                        <a:rPr b="0" i="0" lang="pt-PT" sz="135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emoções e comportamentos;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pt-PT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</a:t>
                      </a:r>
                      <a:r>
                        <a:rPr b="0" i="0" lang="pt-PT" sz="135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estabelecer objetivos, traçar planos e concretizar projetos, com sentido de responsabilidade e autonomia</a:t>
                      </a:r>
                      <a:r>
                        <a:rPr b="0" i="0" lang="pt-PT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4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"/>
          <p:cNvSpPr txBox="1"/>
          <p:nvPr>
            <p:ph type="title"/>
          </p:nvPr>
        </p:nvSpPr>
        <p:spPr>
          <a:xfrm>
            <a:off x="235525" y="541892"/>
            <a:ext cx="8672946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pt-PT"/>
              <a:t>Plataforma Moodle - APP</a:t>
            </a:r>
            <a:endParaRPr/>
          </a:p>
        </p:txBody>
      </p:sp>
      <p:pic>
        <p:nvPicPr>
          <p:cNvPr descr="Uma imagem com texto&#10;&#10;Descrição gerada automaticamente" id="65" name="Google Shape;65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526" y="2060848"/>
            <a:ext cx="8672945" cy="1908047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6"/>
          <p:cNvSpPr txBox="1"/>
          <p:nvPr/>
        </p:nvSpPr>
        <p:spPr>
          <a:xfrm>
            <a:off x="235525" y="4365104"/>
            <a:ext cx="734481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PT" sz="1800" u="none" cap="none" strike="noStrike">
                <a:solidFill>
                  <a:srgbClr val="212529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pt-PT" sz="1800" u="sng" cap="none" strike="noStrike">
                <a:solidFill>
                  <a:srgbClr val="0F6FC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Glossário Interdisciplinar || Paredes, 2022-2023</a:t>
            </a:r>
            <a:endParaRPr b="0" i="0" sz="1800" u="none" cap="none" strike="noStrike">
              <a:solidFill>
                <a:srgbClr val="2125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">
  <a:themeElements>
    <a:clrScheme name="Office">
      <a:dk1>
        <a:srgbClr val="000000"/>
      </a:dk1>
      <a:lt1>
        <a:srgbClr val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2021-01-19T17:09:20Z</dcterms:created>
  <dc:creator>Filomena Viegas</dc:creator>
</cp:coreProperties>
</file>