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451" r:id="rId2"/>
    <p:sldId id="488" r:id="rId3"/>
    <p:sldId id="491" r:id="rId4"/>
    <p:sldId id="489" r:id="rId5"/>
    <p:sldId id="454" r:id="rId6"/>
    <p:sldId id="490" r:id="rId7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>
        <p:scale>
          <a:sx n="104" d="100"/>
          <a:sy n="104" d="100"/>
        </p:scale>
        <p:origin x="-84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  <a:t>01-10-2024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8C1B202B-28CD-4948-9DFB-C892E26C5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A236EC7-CAD4-4FBB-9429-E994399F7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B610021-3B8D-403F-85CF-808D0A6F44F6}"/>
              </a:ext>
            </a:extLst>
          </p:cNvPr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3856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setembro - 2024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D75BB240-DE26-433B-B255-B5A63D07994F}"/>
              </a:ext>
            </a:extLst>
          </p:cNvPr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</a:p>
        </p:txBody>
      </p:sp>
    </p:spTree>
    <p:extLst>
      <p:ext uri="{BB962C8B-B14F-4D97-AF65-F5344CB8AC3E}">
        <p14:creationId xmlns:p14="http://schemas.microsoft.com/office/powerpoint/2010/main" val="844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  <a:pPr/>
              <a:t>01-10-2024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7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form.pt/moodle27/mod/glossary/view.php?id=154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ção de Conteúdo 11" descr="Uma imagem com texto&#10;&#10;Descrição gerada automaticamente">
            <a:extLst>
              <a:ext uri="{FF2B5EF4-FFF2-40B4-BE49-F238E27FC236}">
                <a16:creationId xmlns:a16="http://schemas.microsoft.com/office/drawing/2014/main" xmlns="" id="{26F24EE3-7564-43BD-BA7D-61AD3B040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1255018" cy="1549405"/>
          </a:xfr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FD49E38-CB18-431A-9FE9-C7BC4C7DC65F}"/>
              </a:ext>
            </a:extLst>
          </p:cNvPr>
          <p:cNvSpPr txBox="1">
            <a:spLocks/>
          </p:cNvSpPr>
          <p:nvPr/>
        </p:nvSpPr>
        <p:spPr>
          <a:xfrm>
            <a:off x="235525" y="332656"/>
            <a:ext cx="8512939" cy="2382546"/>
          </a:xfrm>
          <a:prstGeom prst="rect">
            <a:avLst/>
          </a:prstGeom>
          <a:solidFill>
            <a:srgbClr val="217076"/>
          </a:solidFill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A música das palavras: </a:t>
            </a: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interdisciplinaridade em Português e Música</a:t>
            </a:r>
          </a:p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81B8AE5E-6033-492E-AED5-0AA19F0CAC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3284984"/>
            <a:ext cx="1584176" cy="16258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DFAECAB-90B2-DBF9-6B96-C0630120665C}"/>
              </a:ext>
            </a:extLst>
          </p:cNvPr>
          <p:cNvSpPr txBox="1"/>
          <p:nvPr/>
        </p:nvSpPr>
        <p:spPr>
          <a:xfrm>
            <a:off x="2843808" y="5733256"/>
            <a:ext cx="5256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/>
              <a:t>Filomena Viegas, Manuela Encarnação</a:t>
            </a:r>
          </a:p>
        </p:txBody>
      </p:sp>
    </p:spTree>
    <p:extLst>
      <p:ext uri="{BB962C8B-B14F-4D97-AF65-F5344CB8AC3E}">
        <p14:creationId xmlns:p14="http://schemas.microsoft.com/office/powerpoint/2010/main" val="380755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47196"/>
              </p:ext>
            </p:extLst>
          </p:nvPr>
        </p:nvGraphicFramePr>
        <p:xfrm>
          <a:off x="247434" y="756104"/>
          <a:ext cx="8649123" cy="110331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6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8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0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74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7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73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08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6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Interpretação 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(1) Sentido ou significado atribuído a alguma coisa.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Modo como é executada uma obra musical. (3) Modo como os atores desempenham o seu papel numa obra dramática ou cinematográfica.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</a:t>
                      </a: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(1)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Fez uma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errada das suas palavras. 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(…) 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da canção foi um desastre.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(3)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 peça mereceu o aplauso da crítica pela excelente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interpretação. </a:t>
                      </a: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u="sng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Compreensão de informação explícita e implícita presente numa produção oral ou escrita. </a:t>
                      </a: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Mobilizar conhecimentos sobre a língua e sobre o mundo para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[a 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de]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expressões e segmentos de texto.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Português- 3.º ano, p.9)</a:t>
                      </a:r>
                    </a:p>
                    <a:p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>
                          <a:effectLst/>
                          <a:sym typeface="Symbol"/>
                        </a:rPr>
                        <a:t>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Symbol"/>
                        </a:rPr>
                        <a:t>D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esempenho; “e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xecução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musical, ou seja, cantar, tocar, movimentar, bem como as relativas a formas de comunicar/partilhar publicamente as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performances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e/ou criações.”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rimas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, trava-línguas, lengalengas, etc., usando a voz (cantada ou falada) com diferentes intencionalidades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expressivas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7)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01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+mn-lt"/>
                          <a:ea typeface="Cambria"/>
                          <a:cs typeface="Times New Roman"/>
                        </a:rPr>
                        <a:t>Figura</a:t>
                      </a:r>
                      <a:endParaRPr lang="pt-PT" sz="14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Nome feminino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35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forma exterior de um</a:t>
                      </a:r>
                      <a:r>
                        <a:rPr lang="pt-PT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corpo. </a:t>
                      </a:r>
                      <a:r>
                        <a:rPr lang="pt-PT" sz="1350" kern="1200" cap="small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sinónimos </a:t>
                      </a:r>
                      <a:r>
                        <a:rPr lang="pt-PT" sz="1000" dirty="0" err="1" smtClean="0">
                          <a:latin typeface="Cambria" panose="02040503050406030204" pitchFamily="18" charset="0"/>
                        </a:rPr>
                        <a:t>aspeto</a:t>
                      </a:r>
                      <a:r>
                        <a:rPr lang="pt-PT" sz="1000" dirty="0" smtClean="0">
                          <a:effectLst/>
                          <a:latin typeface="Cambria" panose="02040503050406030204" pitchFamily="18" charset="0"/>
                        </a:rPr>
                        <a:t>; 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configuração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A figura do prédio sobrepõe-se à da casa. Não conhecia sequer a figura do instrumento de que falavam.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35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2.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conjunto das características exteriores de uma pessoa.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350" kern="1200" cap="small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sinónimos 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aparência</a:t>
                      </a:r>
                      <a:r>
                        <a:rPr lang="pt-PT" sz="1000" dirty="0" smtClean="0">
                          <a:effectLst/>
                          <a:latin typeface="Cambria" panose="02040503050406030204" pitchFamily="18" charset="0"/>
                        </a:rPr>
                        <a:t>; 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fisionomia</a:t>
                      </a:r>
                      <a:r>
                        <a:rPr lang="pt-PT" sz="1000" dirty="0" smtClean="0">
                          <a:effectLst/>
                          <a:latin typeface="Cambria" panose="02040503050406030204" pitchFamily="18" charset="0"/>
                        </a:rPr>
                        <a:t>; 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porte, figura elegante; bela figura; boa figura; fraca figura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35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forma imprecisa, que não se consegue identificar bem.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350" kern="1200" cap="small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sinónimos 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vulto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Não conseguia distinguir as figuras que estavam à varanda.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350" b="1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</a:t>
                      </a:r>
                      <a:r>
                        <a:rPr lang="pt-PT" sz="1000" dirty="0" smtClean="0">
                          <a:latin typeface="Cambria" panose="02040503050406030204" pitchFamily="18" charset="0"/>
                        </a:rPr>
                        <a:t>efeito ou impressão que as coisas ou pessoas produzem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000" dirty="0" smtClean="0"/>
                        <a:t>- figura de estilo - maneira expressiva de usar a linguagem empregando as palavras em sentido diferente do literal, de forma a sugerir ou criar quadros ou imagens no espírito do leitor ou ouvinte.</a:t>
                      </a:r>
                    </a:p>
                    <a:p>
                      <a:pPr algn="just"/>
                      <a:r>
                        <a:rPr lang="pt-PT" sz="1000" dirty="0" smtClean="0"/>
                        <a:t>- Figura de retórica - o mesmo que figura de estilo.</a:t>
                      </a:r>
                    </a:p>
                    <a:p>
                      <a:pPr algn="just"/>
                      <a:r>
                        <a:rPr lang="pt-PT" sz="1000" dirty="0" smtClean="0"/>
                        <a:t>- Figuras de palavras - processos que alteram a forma dos vocábulos. A apócope, epêntese e a metátese são figuras de palavras.</a:t>
                      </a:r>
                    </a:p>
                    <a:p>
                      <a:pPr algn="just"/>
                      <a:r>
                        <a:rPr lang="pt-PT" sz="1000" dirty="0" smtClean="0"/>
                        <a:t>- Figuras de sentido - processos que alteram o significado das palavras. São exemplo de figuras de sentido a alegoria, o eufemismo e a metáfora.</a:t>
                      </a:r>
                    </a:p>
                    <a:p>
                      <a:pPr algn="just"/>
                      <a:r>
                        <a:rPr lang="pt-PT" sz="1000" dirty="0" smtClean="0"/>
                        <a:t>- Figuras de sintaxe - processos que alteram a ordem das palavras na frase. A anáfora, a elipse e o paralelismo são figuras de sintaxe.</a:t>
                      </a: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 smtClean="0"/>
                        <a:t>Membro de uma orquestra.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32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+mj-lt"/>
                          <a:ea typeface="Cambria"/>
                          <a:cs typeface="Times New Roman"/>
                        </a:rPr>
                        <a:t>Pausa</a:t>
                      </a:r>
                      <a:endParaRPr lang="pt-PT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nome feminino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suspensão de </a:t>
                      </a:r>
                      <a:r>
                        <a:rPr lang="pt-PT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ação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ou movimento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interrupção momentânea; intervalo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vagar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PT" sz="1000" b="0" i="0" kern="1200" cap="small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 I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nterrupção no discurso oral, que pode equivaler a uma suspensão de voz ou à articulação de sons não linguísticos</a:t>
                      </a:r>
                    </a:p>
                    <a:p>
                      <a:pPr fontAlgn="base"/>
                      <a:endParaRPr lang="pt-PT" sz="1000" b="0" i="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 Momento de suspensão da </a:t>
                      </a:r>
                      <a:r>
                        <a:rPr lang="pt-PT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ação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da narrativa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Sinal gráfico indicativo da ausência de som.</a:t>
                      </a:r>
                      <a:endParaRPr lang="pt-PT" sz="1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ângulo 10">
            <a:extLst>
              <a:ext uri="{FF2B5EF4-FFF2-40B4-BE49-F238E27FC236}">
                <a16:creationId xmlns:a16="http://schemas.microsoft.com/office/drawing/2014/main" xmlns="" id="{4B7CB33B-0E46-4549-B7AC-BDC80B18ED4C}"/>
              </a:ext>
            </a:extLst>
          </p:cNvPr>
          <p:cNvSpPr/>
          <p:nvPr/>
        </p:nvSpPr>
        <p:spPr>
          <a:xfrm>
            <a:off x="247433" y="6002107"/>
            <a:ext cx="86491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Fontes: </a:t>
            </a:r>
            <a:r>
              <a:rPr kumimoji="0" lang="pt-PT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Dicionário da Língua Portuguesa Contemporânea, </a:t>
            </a: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Academia das </a:t>
            </a: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Ciência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</a:t>
            </a: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Lisboa,  2001; Aprendizagens Essenciais de Português, de  Música e de Educação Musical, 2018.</a:t>
            </a:r>
          </a:p>
        </p:txBody>
      </p:sp>
    </p:spTree>
    <p:extLst>
      <p:ext uri="{BB962C8B-B14F-4D97-AF65-F5344CB8AC3E}">
        <p14:creationId xmlns:p14="http://schemas.microsoft.com/office/powerpoint/2010/main" val="407324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96264"/>
              </p:ext>
            </p:extLst>
          </p:nvPr>
        </p:nvGraphicFramePr>
        <p:xfrm>
          <a:off x="235524" y="1271341"/>
          <a:ext cx="8672946" cy="62792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6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6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6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35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32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62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9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0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Notas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mbria"/>
                        <a:cs typeface="Calibri" panose="020F0502020204030204" pitchFamily="34" charset="0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nome feminino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1. apontamento sobre um assunto ou acontecimento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apontamento para fazer lembrar alguma coisa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pedaço de papel onde se fazem esses apontamentos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sinal que distingue pessoa ou coisa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exposição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sucinta; comunicação breve; aviso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registo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das escrituras dos notários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número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ou letra que exprime o valor de um trabalho, de acordo com uma escala oficial; classificação escolar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8.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conhecimento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; atenção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9.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reputação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; fama; importância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10.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defeito</a:t>
                      </a:r>
                      <a:endParaRPr lang="pt-PT" sz="1000" b="0" i="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 Observação, comentário ou explicação inserida num documento para esclarecer uma palavra ou uma determinada parte do texto.</a:t>
                      </a:r>
                    </a:p>
                    <a:p>
                      <a:r>
                        <a:rPr lang="pt-PT" sz="10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Minuta; rascunho</a:t>
                      </a: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PT" sz="1000" b="0" i="0" kern="1200" cap="small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pt-PT" sz="1000" b="0" i="0" kern="1200" cap="small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S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inal representativo da altura e duração de um som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S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om que é representado por esse sinal</a:t>
                      </a:r>
                    </a:p>
                    <a:p>
                      <a:pPr fontAlgn="base"/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pt-PT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Q</a:t>
                      </a:r>
                      <a:r>
                        <a:rPr lang="pt-P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ualquer som musical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62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17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442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98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F1DDB1-500E-42BA-A5ED-6E13DFB3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eletrónica&#10;&#10;Descrição gerada automaticamente">
            <a:extLst>
              <a:ext uri="{FF2B5EF4-FFF2-40B4-BE49-F238E27FC236}">
                <a16:creationId xmlns:a16="http://schemas.microsoft.com/office/drawing/2014/main" xmlns="" id="{85D8CCF5-1DC2-477B-8DE0-C4A8B8C34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678638"/>
            <a:ext cx="8674100" cy="4075399"/>
          </a:xfrm>
        </p:spPr>
      </p:pic>
    </p:spTree>
    <p:extLst>
      <p:ext uri="{BB962C8B-B14F-4D97-AF65-F5344CB8AC3E}">
        <p14:creationId xmlns:p14="http://schemas.microsoft.com/office/powerpoint/2010/main" val="72971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11DC8C-0B9B-4A56-96A8-B6F31C4E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4" y="719692"/>
            <a:ext cx="8672946" cy="533400"/>
          </a:xfrm>
        </p:spPr>
        <p:txBody>
          <a:bodyPr>
            <a:noAutofit/>
          </a:bodyPr>
          <a:lstStyle/>
          <a:p>
            <a:r>
              <a:rPr lang="pt-PT" sz="3200" b="1" dirty="0">
                <a:solidFill>
                  <a:schemeClr val="tx2"/>
                </a:solidFill>
              </a:rPr>
              <a:t>Glossário interdisciplinar: algumas áreas de competência do PA convocadas</a:t>
            </a:r>
            <a:endParaRPr lang="pt-PT" sz="3200" b="1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xmlns="" id="{82770E1F-8840-4910-BF4D-BC0A6D9E97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3984" y="1473200"/>
          <a:ext cx="857603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A - Linguagens e textos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B - Informação e comunicação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F- Desenvolvimento pessoal e autonomia</a:t>
                      </a:r>
                      <a:endParaRPr lang="pt-PT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às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linguagens e textos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88001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de modo proficiente diferentes linguagens simbólicas associadas às línguas (língua materna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línguas estrangeiras),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à literatura, à música, às artes, às tecnologias, à matemática e à ciência;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aplicar estas linguagens de modo adequado aos diferentes contextos de comunicação, em ambientes analógico e digital;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dominar capacidades nucleares de compreensão e de expressão nas modalidades oral, escrita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visual e multimodal.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informação e comunicação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e dominar instrumentos diversificados para pesquisar,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descrever, avaliar,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validar e mobilizar informação de forma crítica e autónoma, verificando diferentes fontes documentais e a sua credibilidade;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transformar a informação em conhecimento;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comunicar e colaborar de forma adequada e segura, utilizando diferentes tipos de ferramentas (analógicas e digitais), seguindo as regras de conduta próprias de cada ambiente.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ao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pessoal e autonomia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identificar áreas de interesse e de necessidade de aquisição de novas competências;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consolidar e aprofundar as que já possuem, numa perspetiva de aprendizagem ao longo da vida;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relações entre conhecimentos</a:t>
                      </a:r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emoções e comportamentos;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objetivos, traçar planos e concretizar projetos, com sentido de responsabilidade e autonomia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8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CBF579DC-12C6-90EE-2F59-E64D07A2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5" y="541892"/>
            <a:ext cx="8672946" cy="533400"/>
          </a:xfrm>
        </p:spPr>
        <p:txBody>
          <a:bodyPr/>
          <a:lstStyle/>
          <a:p>
            <a:pPr algn="l"/>
            <a:r>
              <a:rPr lang="en-US" dirty="0"/>
              <a:t>Plataforma Moodle - APP</a:t>
            </a:r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xmlns="" id="{6DEE434E-2D57-47AE-37A5-7A9590A21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2060848"/>
            <a:ext cx="8672945" cy="1908047"/>
          </a:xfr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5EB261C-E584-CFB6-5853-AD2E831B6723}"/>
              </a:ext>
            </a:extLst>
          </p:cNvPr>
          <p:cNvSpPr txBox="1"/>
          <p:nvPr/>
        </p:nvSpPr>
        <p:spPr>
          <a:xfrm>
            <a:off x="235525" y="43651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pt-PT" b="0" i="0" u="none" strike="noStrike" dirty="0">
                <a:solidFill>
                  <a:srgbClr val="0F6FC5"/>
                </a:solidFill>
                <a:effectLst/>
                <a:latin typeface="-apple-system"/>
                <a:hlinkClick r:id="rId3" tooltip="Glossário"/>
              </a:rPr>
              <a:t>Glossário Interdisciplinar || Paredes, 2022-2023</a:t>
            </a:r>
            <a:endParaRPr lang="pt-PT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61053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691</Words>
  <Application>Microsoft Office PowerPoint</Application>
  <PresentationFormat>Apresentação no Ecrã (4:3)</PresentationFormat>
  <Paragraphs>141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Blank</vt:lpstr>
      <vt:lpstr>Apresentação do PowerPoint</vt:lpstr>
      <vt:lpstr>Léxico em contexto: um glossário interdisciplinar com Português e Música</vt:lpstr>
      <vt:lpstr>Léxico em contexto: um glossário interdisciplinar com Português e Música</vt:lpstr>
      <vt:lpstr>Apresentação do PowerPoint</vt:lpstr>
      <vt:lpstr>Glossário interdisciplinar: algumas áreas de competência do PA convocadas</vt:lpstr>
      <vt:lpstr>Plataforma Moodle - APP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Professor</cp:lastModifiedBy>
  <cp:revision>30</cp:revision>
  <dcterms:created xsi:type="dcterms:W3CDTF">2021-01-19T17:09:20Z</dcterms:created>
  <dcterms:modified xsi:type="dcterms:W3CDTF">2024-10-01T10:14:11Z</dcterms:modified>
</cp:coreProperties>
</file>