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tif" ContentType="image/tif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notesMasterIdLst>
    <p:notesMasterId r:id="rId8"/>
  </p:notesMasterIdLst>
  <p:sldIdLst>
    <p:sldId id="451" r:id="rId2"/>
    <p:sldId id="488" r:id="rId3"/>
    <p:sldId id="491" r:id="rId4"/>
    <p:sldId id="489" r:id="rId5"/>
    <p:sldId id="454" r:id="rId6"/>
    <p:sldId id="490" r:id="rId7"/>
  </p:sldIdLst>
  <p:sldSz cx="9144000" cy="6858000" type="screen4x3"/>
  <p:notesSz cx="6858000" cy="994568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Filomena Viegas" initials="FV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17076"/>
    <a:srgbClr val="507470"/>
    <a:srgbClr val="AEAFE4"/>
    <a:srgbClr val="F3F3FB"/>
    <a:srgbClr val="4A7059"/>
    <a:srgbClr val="666632"/>
    <a:srgbClr val="B5B6E6"/>
    <a:srgbClr val="CCCD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Destaqu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Estilo Claro 1 - Destaqu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061" autoAdjust="0"/>
    <p:restoredTop sz="96173" autoAdjust="0"/>
  </p:normalViewPr>
  <p:slideViewPr>
    <p:cSldViewPr showGuides="1">
      <p:cViewPr>
        <p:scale>
          <a:sx n="104" d="100"/>
          <a:sy n="104" d="100"/>
        </p:scale>
        <p:origin x="-84" y="6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76" d="100"/>
          <a:sy n="76" d="100"/>
        </p:scale>
        <p:origin x="4008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3440BC-6F64-434C-93BE-964B4819733E}" type="datetimeFigureOut">
              <a:rPr lang="pt-PT" smtClean="0"/>
              <a:t>01-10-2024</a:t>
            </a:fld>
            <a:endParaRPr lang="pt-PT"/>
          </a:p>
        </p:txBody>
      </p:sp>
      <p:sp>
        <p:nvSpPr>
          <p:cNvPr id="4" name="Marcador de Posição da Imagem do Diapositivo 3"/>
          <p:cNvSpPr>
            <a:spLocks noGrp="1" noRot="1" noChangeAspect="1"/>
          </p:cNvSpPr>
          <p:nvPr>
            <p:ph type="sldImg" idx="2"/>
          </p:nvPr>
        </p:nvSpPr>
        <p:spPr>
          <a:xfrm>
            <a:off x="942975" y="746125"/>
            <a:ext cx="4972050" cy="3729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PT"/>
          </a:p>
        </p:txBody>
      </p:sp>
      <p:sp>
        <p:nvSpPr>
          <p:cNvPr id="5" name="Marcador de Posição de Notas 4"/>
          <p:cNvSpPr>
            <a:spLocks noGrp="1"/>
          </p:cNvSpPr>
          <p:nvPr>
            <p:ph type="body" sz="quarter" idx="3"/>
          </p:nvPr>
        </p:nvSpPr>
        <p:spPr>
          <a:xfrm>
            <a:off x="685800" y="4724202"/>
            <a:ext cx="5486400" cy="447556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4"/>
          </p:nvPr>
        </p:nvSpPr>
        <p:spPr>
          <a:xfrm>
            <a:off x="0" y="9446678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5"/>
          </p:nvPr>
        </p:nvSpPr>
        <p:spPr>
          <a:xfrm>
            <a:off x="3884613" y="9446678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EA655B-5EDE-4FA6-A649-BBB7C6F10D7E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9410471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if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iapositivo de Títul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m 7">
            <a:extLst>
              <a:ext uri="{FF2B5EF4-FFF2-40B4-BE49-F238E27FC236}">
                <a16:creationId xmlns:a16="http://schemas.microsoft.com/office/drawing/2014/main" xmlns="" id="{8C1B202B-28CD-4948-9DFB-C892E26C51F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60527"/>
            <a:ext cx="9132583" cy="3158352"/>
          </a:xfrm>
          <a:prstGeom prst="rect">
            <a:avLst/>
          </a:prstGeom>
        </p:spPr>
      </p:pic>
      <p:pic>
        <p:nvPicPr>
          <p:cNvPr id="3" name="Imagem 2">
            <a:extLst>
              <a:ext uri="{FF2B5EF4-FFF2-40B4-BE49-F238E27FC236}">
                <a16:creationId xmlns:a16="http://schemas.microsoft.com/office/drawing/2014/main" xmlns="" id="{6A236EC7-CAD4-4FBB-9429-E994399F7EAD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06299" y="2018776"/>
            <a:ext cx="1018141" cy="1700103"/>
          </a:xfrm>
          <a:prstGeom prst="rect">
            <a:avLst/>
          </a:prstGeom>
          <a:ln w="57150">
            <a:solidFill>
              <a:schemeClr val="bg1"/>
            </a:solidFill>
          </a:ln>
        </p:spPr>
      </p:pic>
      <p:sp>
        <p:nvSpPr>
          <p:cNvPr id="10" name="Retângulo 9">
            <a:extLst>
              <a:ext uri="{FF2B5EF4-FFF2-40B4-BE49-F238E27FC236}">
                <a16:creationId xmlns:a16="http://schemas.microsoft.com/office/drawing/2014/main" xmlns="" id="{FB610021-3B8D-403F-85CF-808D0A6F44F6}"/>
              </a:ext>
            </a:extLst>
          </p:cNvPr>
          <p:cNvSpPr/>
          <p:nvPr userDrawn="1"/>
        </p:nvSpPr>
        <p:spPr>
          <a:xfrm>
            <a:off x="2859062" y="3286776"/>
            <a:ext cx="478913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fontAlgn="base"/>
            <a:r>
              <a:rPr lang="pt-PT" sz="2400" b="0" i="0" dirty="0">
                <a:solidFill>
                  <a:srgbClr val="C00000"/>
                </a:solidFill>
                <a:effectLst/>
                <a:latin typeface="Philosopher"/>
              </a:rPr>
              <a:t>LEITURA, LITERATURA e GRAMÁTICA</a:t>
            </a:r>
            <a:r>
              <a:rPr lang="pt-PT" sz="2400" b="1" i="0" dirty="0">
                <a:solidFill>
                  <a:srgbClr val="C00000"/>
                </a:solidFill>
                <a:effectLst/>
                <a:latin typeface="Philosopher"/>
              </a:rPr>
              <a:t> </a:t>
            </a:r>
            <a:endParaRPr lang="pt-PT" sz="2400" b="0" i="0" dirty="0">
              <a:solidFill>
                <a:srgbClr val="C00000"/>
              </a:solidFill>
              <a:effectLst/>
              <a:latin typeface="Philosopher"/>
            </a:endParaRPr>
          </a:p>
        </p:txBody>
      </p:sp>
    </p:spTree>
    <p:extLst>
      <p:ext uri="{BB962C8B-B14F-4D97-AF65-F5344CB8AC3E}">
        <p14:creationId xmlns:p14="http://schemas.microsoft.com/office/powerpoint/2010/main" val="38562275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35525" y="541892"/>
            <a:ext cx="8672946" cy="533400"/>
          </a:xfrm>
        </p:spPr>
        <p:txBody>
          <a:bodyPr>
            <a:normAutofit/>
          </a:bodyPr>
          <a:lstStyle>
            <a:lvl1pPr marL="0" marR="0" indent="0" algn="ctr" defTabSz="6858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pt-PT" sz="2400" smtClean="0">
                <a:effectLst/>
              </a:defRPr>
            </a:lvl1pPr>
          </a:lstStyle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PT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pt-PT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pt-PT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pt-PT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pt-PT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pt-PT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5525" y="1075292"/>
            <a:ext cx="8672945" cy="5283118"/>
          </a:xfrm>
        </p:spPr>
        <p:txBody>
          <a:bodyPr/>
          <a:lstStyle/>
          <a:p>
            <a:pPr lvl="0"/>
            <a:r>
              <a:rPr lang="pt-PT" dirty="0"/>
              <a:t>Editar os estilos de texto do Modelo Global</a:t>
            </a:r>
          </a:p>
          <a:p>
            <a:pPr lvl="1"/>
            <a:r>
              <a:rPr lang="pt-PT" dirty="0"/>
              <a:t>Segundo nível</a:t>
            </a:r>
          </a:p>
          <a:p>
            <a:pPr lvl="2"/>
            <a:r>
              <a:rPr lang="pt-PT" dirty="0"/>
              <a:t>Terceiro nível</a:t>
            </a:r>
          </a:p>
          <a:p>
            <a:pPr lvl="3"/>
            <a:r>
              <a:rPr lang="pt-PT" dirty="0"/>
              <a:t>Quarto nível</a:t>
            </a:r>
          </a:p>
          <a:p>
            <a:pPr lvl="4"/>
            <a:r>
              <a:rPr lang="pt-PT" dirty="0"/>
              <a:t>Quinto nível</a:t>
            </a:r>
            <a:endParaRPr lang="en-US" dirty="0"/>
          </a:p>
        </p:txBody>
      </p:sp>
      <p:sp>
        <p:nvSpPr>
          <p:cNvPr id="7" name="Footer Placeholder 4"/>
          <p:cNvSpPr txBox="1">
            <a:spLocks/>
          </p:cNvSpPr>
          <p:nvPr userDrawn="1"/>
        </p:nvSpPr>
        <p:spPr>
          <a:xfrm>
            <a:off x="7252741" y="6450899"/>
            <a:ext cx="1655729" cy="27215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100" b="1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PT" sz="1200" baseline="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12 setembro - 2024</a:t>
            </a:r>
            <a:endParaRPr lang="pt-PT" sz="12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9" name="TextBox 18"/>
          <p:cNvSpPr txBox="1"/>
          <p:nvPr userDrawn="1"/>
        </p:nvSpPr>
        <p:spPr>
          <a:xfrm>
            <a:off x="710417" y="122417"/>
            <a:ext cx="77231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pt-PT" sz="1800" b="1" kern="1200" dirty="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Aprendizagens Essenciais de Português nos ensinos Básico e Secundário</a:t>
            </a:r>
            <a:endParaRPr lang="pt-PT" sz="1800" b="1" dirty="0">
              <a:solidFill>
                <a:schemeClr val="bg1"/>
              </a:solidFill>
            </a:endParaRPr>
          </a:p>
        </p:txBody>
      </p:sp>
      <p:sp>
        <p:nvSpPr>
          <p:cNvPr id="14" name="CaixaDeTexto 13">
            <a:extLst>
              <a:ext uri="{FF2B5EF4-FFF2-40B4-BE49-F238E27FC236}">
                <a16:creationId xmlns:a16="http://schemas.microsoft.com/office/drawing/2014/main" xmlns="" id="{D75BB240-DE26-433B-B255-B5A63D07994F}"/>
              </a:ext>
            </a:extLst>
          </p:cNvPr>
          <p:cNvSpPr txBox="1"/>
          <p:nvPr userDrawn="1"/>
        </p:nvSpPr>
        <p:spPr>
          <a:xfrm>
            <a:off x="117987" y="6489830"/>
            <a:ext cx="275741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PT" sz="1200" b="0" kern="1200" dirty="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    IV Jornadas Pedagógicas APP - Paredes </a:t>
            </a:r>
          </a:p>
        </p:txBody>
      </p:sp>
    </p:spTree>
    <p:extLst>
      <p:ext uri="{BB962C8B-B14F-4D97-AF65-F5344CB8AC3E}">
        <p14:creationId xmlns:p14="http://schemas.microsoft.com/office/powerpoint/2010/main" val="844805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74638"/>
            <a:ext cx="78867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/>
              <a:t>Clique para editar o estilo de título do Modelo Global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0863"/>
            <a:ext cx="78867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4574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F37A7F-CDE7-4C4B-AAB2-7A7E427E069E}" type="datetimeFigureOut">
              <a:rPr lang="pt-PT" smtClean="0"/>
              <a:pPr/>
              <a:t>01-10-2024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6150" y="6356351"/>
            <a:ext cx="21717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057900" y="6356351"/>
            <a:ext cx="24574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EDD7B7-B982-42AE-B86D-1541088D531B}" type="slidenum">
              <a:rPr lang="pt-PT" smtClean="0"/>
              <a:pPr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9587478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</p:sldLayoutIdLst>
  <p:txStyles>
    <p:titleStyle>
      <a:lvl1pPr algn="l" defTabSz="685800" rtl="0" eaLnBrk="1" latinLnBrk="0" hangingPunct="1"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7175" indent="-257175" algn="l" defTabSz="6858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defTabSz="685800" rtl="0" eaLnBrk="1" latinLnBrk="0" hangingPunct="1">
        <a:spcBef>
          <a:spcPct val="20000"/>
        </a:spcBef>
        <a:buFont typeface="Arial" pitchFamily="34" charset="0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spcBef>
          <a:spcPct val="20000"/>
        </a:spcBef>
        <a:buFont typeface="Arial" pitchFamily="34" charset="0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spcBef>
          <a:spcPct val="20000"/>
        </a:spcBef>
        <a:buFont typeface="Arial" pitchFamily="34" charset="0"/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appform.pt/moodle27/mod/glossary/view.php?id=1544" TargetMode="External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Marcador de Posição de Conteúdo 11" descr="Uma imagem com texto&#10;&#10;Descrição gerada automaticamente">
            <a:extLst>
              <a:ext uri="{FF2B5EF4-FFF2-40B4-BE49-F238E27FC236}">
                <a16:creationId xmlns:a16="http://schemas.microsoft.com/office/drawing/2014/main" xmlns="" id="{26F24EE3-7564-43BD-BA7D-61AD3B040D7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31840" y="3284984"/>
            <a:ext cx="1255018" cy="1549405"/>
          </a:xfrm>
        </p:spPr>
      </p:pic>
      <p:sp>
        <p:nvSpPr>
          <p:cNvPr id="9" name="Título 1">
            <a:extLst>
              <a:ext uri="{FF2B5EF4-FFF2-40B4-BE49-F238E27FC236}">
                <a16:creationId xmlns:a16="http://schemas.microsoft.com/office/drawing/2014/main" xmlns="" id="{5FD49E38-CB18-431A-9FE9-C7BC4C7DC65F}"/>
              </a:ext>
            </a:extLst>
          </p:cNvPr>
          <p:cNvSpPr txBox="1">
            <a:spLocks/>
          </p:cNvSpPr>
          <p:nvPr/>
        </p:nvSpPr>
        <p:spPr>
          <a:xfrm>
            <a:off x="235525" y="332656"/>
            <a:ext cx="8512939" cy="2382546"/>
          </a:xfrm>
          <a:prstGeom prst="rect">
            <a:avLst/>
          </a:prstGeom>
          <a:solidFill>
            <a:srgbClr val="217076"/>
          </a:solidFill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50000"/>
              </a:lnSpc>
            </a:pPr>
            <a:endParaRPr lang="pt-PT" dirty="0">
              <a:solidFill>
                <a:schemeClr val="bg1"/>
              </a:solidFill>
            </a:endParaRPr>
          </a:p>
          <a:p>
            <a:pPr algn="ctr">
              <a:lnSpc>
                <a:spcPct val="150000"/>
              </a:lnSpc>
            </a:pPr>
            <a:r>
              <a:rPr lang="pt-PT" sz="5700" dirty="0">
                <a:solidFill>
                  <a:schemeClr val="bg1"/>
                </a:solidFill>
              </a:rPr>
              <a:t>A música das palavras: </a:t>
            </a:r>
          </a:p>
          <a:p>
            <a:pPr algn="ctr">
              <a:lnSpc>
                <a:spcPct val="150000"/>
              </a:lnSpc>
            </a:pPr>
            <a:r>
              <a:rPr lang="pt-PT" sz="5700" dirty="0">
                <a:solidFill>
                  <a:schemeClr val="bg1"/>
                </a:solidFill>
              </a:rPr>
              <a:t>interdisciplinaridade em Português e Música</a:t>
            </a:r>
          </a:p>
          <a:p>
            <a:pPr algn="ctr">
              <a:lnSpc>
                <a:spcPct val="150000"/>
              </a:lnSpc>
            </a:pPr>
            <a:endParaRPr lang="pt-PT" dirty="0">
              <a:solidFill>
                <a:schemeClr val="bg1"/>
              </a:solidFill>
            </a:endParaRPr>
          </a:p>
        </p:txBody>
      </p:sp>
      <p:pic>
        <p:nvPicPr>
          <p:cNvPr id="11" name="Imagem 10">
            <a:extLst>
              <a:ext uri="{FF2B5EF4-FFF2-40B4-BE49-F238E27FC236}">
                <a16:creationId xmlns:a16="http://schemas.microsoft.com/office/drawing/2014/main" xmlns="" id="{81B8AE5E-6033-492E-AED5-0AA19F0CAC7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9993" y="3284984"/>
            <a:ext cx="1584176" cy="1625867"/>
          </a:xfrm>
          <a:prstGeom prst="rect">
            <a:avLst/>
          </a:prstGeom>
        </p:spPr>
      </p:pic>
      <p:sp>
        <p:nvSpPr>
          <p:cNvPr id="2" name="CaixaDeTexto 1">
            <a:extLst>
              <a:ext uri="{FF2B5EF4-FFF2-40B4-BE49-F238E27FC236}">
                <a16:creationId xmlns:a16="http://schemas.microsoft.com/office/drawing/2014/main" xmlns="" id="{EDFAECAB-90B2-DBF9-6B96-C0630120665C}"/>
              </a:ext>
            </a:extLst>
          </p:cNvPr>
          <p:cNvSpPr txBox="1"/>
          <p:nvPr/>
        </p:nvSpPr>
        <p:spPr>
          <a:xfrm>
            <a:off x="2843808" y="5733256"/>
            <a:ext cx="525658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PT" dirty="0"/>
              <a:t>Filomena Viegas, Manuela Encarnação</a:t>
            </a:r>
          </a:p>
        </p:txBody>
      </p:sp>
    </p:spTree>
    <p:extLst>
      <p:ext uri="{BB962C8B-B14F-4D97-AF65-F5344CB8AC3E}">
        <p14:creationId xmlns:p14="http://schemas.microsoft.com/office/powerpoint/2010/main" val="38075521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>
            <a:extLst>
              <a:ext uri="{FF2B5EF4-FFF2-40B4-BE49-F238E27FC236}">
                <a16:creationId xmlns:a16="http://schemas.microsoft.com/office/drawing/2014/main" xmlns="" id="{E744D9DB-1C86-4CD0-A2D4-FBED5CB024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69270" y="179727"/>
            <a:ext cx="8345637" cy="512650"/>
          </a:xfrm>
        </p:spPr>
        <p:txBody>
          <a:bodyPr>
            <a:noAutofit/>
          </a:bodyPr>
          <a:lstStyle/>
          <a:p>
            <a:pPr lvl="0"/>
            <a:r>
              <a:rPr lang="pt-PT" sz="2000" b="1" dirty="0">
                <a:solidFill>
                  <a:srgbClr val="909090"/>
                </a:solidFill>
              </a:rPr>
              <a:t>Léxico em contexto: um glossário interdisciplinar com Português e Música</a:t>
            </a:r>
          </a:p>
        </p:txBody>
      </p:sp>
      <p:sp>
        <p:nvSpPr>
          <p:cNvPr id="6" name="Marcador de Posição de Conteúdo 5">
            <a:extLst>
              <a:ext uri="{FF2B5EF4-FFF2-40B4-BE49-F238E27FC236}">
                <a16:creationId xmlns:a16="http://schemas.microsoft.com/office/drawing/2014/main" xmlns="" id="{CD2E650E-9E1B-4243-AAE8-293FA567F4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5524" y="1271341"/>
            <a:ext cx="8672945" cy="5283118"/>
          </a:xfrm>
        </p:spPr>
        <p:txBody>
          <a:bodyPr/>
          <a:lstStyle/>
          <a:p>
            <a:endParaRPr lang="pt-PT" dirty="0"/>
          </a:p>
        </p:txBody>
      </p:sp>
      <p:graphicFrame>
        <p:nvGraphicFramePr>
          <p:cNvPr id="7" name="Tabela 6">
            <a:extLst>
              <a:ext uri="{FF2B5EF4-FFF2-40B4-BE49-F238E27FC236}">
                <a16:creationId xmlns:a16="http://schemas.microsoft.com/office/drawing/2014/main" xmlns="" id="{493352A0-47E4-4878-8381-1346690D4BD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15047196"/>
              </p:ext>
            </p:extLst>
          </p:nvPr>
        </p:nvGraphicFramePr>
        <p:xfrm>
          <a:off x="247434" y="756104"/>
          <a:ext cx="8649123" cy="11033174"/>
        </p:xfrm>
        <a:graphic>
          <a:graphicData uri="http://schemas.openxmlformats.org/drawingml/2006/table">
            <a:tbl>
              <a:tblPr firstRow="1" firstCol="1" bandRow="1" bandCol="1">
                <a:tableStyleId>{5C22544A-7EE6-4342-B048-85BDC9FD1C3A}</a:tableStyleId>
              </a:tblPr>
              <a:tblGrid>
                <a:gridCol w="141268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81840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200589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217449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317383">
                <a:tc gridSpan="4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PT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Significados de palavras</a:t>
                      </a:r>
                      <a:endParaRPr lang="pt-PT" sz="16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58525" marR="58525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77734">
                <a:tc row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PT" sz="1600" dirty="0">
                          <a:effectLst/>
                        </a:rPr>
                        <a:t>PALAVRA</a:t>
                      </a:r>
                      <a:endParaRPr lang="pt-PT" sz="16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58525" marR="58525" marT="0" marB="0">
                    <a:solidFill>
                      <a:srgbClr val="217076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pt-PT" sz="1200" dirty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PT" sz="1400" b="1" dirty="0">
                          <a:effectLst/>
                        </a:rPr>
                        <a:t>Conceitos na linguagem corrente</a:t>
                      </a:r>
                      <a:endParaRPr lang="pt-PT" sz="1400" b="1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58525" marR="58525" marT="0" marB="0">
                    <a:solidFill>
                      <a:schemeClr val="bg2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PT" sz="1400" b="1" dirty="0">
                          <a:effectLst/>
                        </a:rPr>
                        <a:t>Conceitos especializados</a:t>
                      </a:r>
                      <a:endParaRPr lang="pt-PT" sz="1400" b="1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58525" marR="58525" marT="0" marB="0"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38084"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PT" sz="1200" dirty="0">
                          <a:effectLst/>
                        </a:rPr>
                        <a:t>PORTUGUÊS</a:t>
                      </a:r>
                      <a:endParaRPr lang="pt-PT" sz="12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58525" marR="58525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PT" sz="1200" dirty="0">
                          <a:effectLst/>
                        </a:rPr>
                        <a:t>MÚSICA</a:t>
                      </a:r>
                      <a:endParaRPr lang="pt-PT" sz="12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58525" marR="58525" marT="0" marB="0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926902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PT" sz="1400" dirty="0">
                          <a:effectLst/>
                          <a:latin typeface="Calibri" panose="020F0502020204030204" pitchFamily="34" charset="0"/>
                          <a:ea typeface="Cambria"/>
                          <a:cs typeface="Calibri" panose="020F0502020204030204" pitchFamily="34" charset="0"/>
                        </a:rPr>
                        <a:t>Interpretação </a:t>
                      </a:r>
                    </a:p>
                  </a:txBody>
                  <a:tcPr marL="58525" marR="58525" marT="0" marB="0">
                    <a:solidFill>
                      <a:srgbClr val="21707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PT" sz="1000" dirty="0">
                          <a:effectLst/>
                          <a:latin typeface="Cambria"/>
                          <a:ea typeface="Cambria"/>
                          <a:cs typeface="Times New Roman"/>
                        </a:rPr>
                        <a:t>(1) Sentido ou significado atribuído a alguma coisa.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pt-PT" sz="1000" dirty="0">
                          <a:effectLst/>
                          <a:latin typeface="Cambria"/>
                          <a:ea typeface="Cambria"/>
                          <a:cs typeface="Times New Roman"/>
                        </a:rPr>
                        <a:t>(2) Modo como é executada uma obra musical. (3) Modo como os atores desempenham o seu papel numa obra dramática ou cinematográfica.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pt-PT" sz="10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pt-PT" sz="1000" dirty="0">
                          <a:effectLst/>
                          <a:latin typeface="Cambria"/>
                          <a:ea typeface="Cambria"/>
                          <a:cs typeface="Times New Roman"/>
                        </a:rPr>
                        <a:t>Ex:</a:t>
                      </a:r>
                      <a:r>
                        <a:rPr lang="pt-PT" sz="1000" i="0" dirty="0">
                          <a:effectLst/>
                          <a:latin typeface="Cambria"/>
                          <a:ea typeface="Cambria"/>
                          <a:cs typeface="Times New Roman"/>
                        </a:rPr>
                        <a:t> (1) </a:t>
                      </a:r>
                      <a:r>
                        <a:rPr lang="pt-PT" sz="1000" i="1" dirty="0">
                          <a:effectLst/>
                          <a:latin typeface="Cambria"/>
                          <a:ea typeface="Cambria"/>
                          <a:cs typeface="Times New Roman"/>
                        </a:rPr>
                        <a:t>Fez uma </a:t>
                      </a:r>
                      <a:r>
                        <a:rPr lang="pt-PT" sz="1000" i="1" u="sng" dirty="0">
                          <a:effectLst/>
                          <a:latin typeface="Cambria"/>
                          <a:ea typeface="Cambria"/>
                          <a:cs typeface="Times New Roman"/>
                        </a:rPr>
                        <a:t>interpretação</a:t>
                      </a:r>
                      <a:r>
                        <a:rPr lang="pt-PT" sz="1000" i="1" dirty="0">
                          <a:effectLst/>
                          <a:latin typeface="Cambria"/>
                          <a:ea typeface="Cambria"/>
                          <a:cs typeface="Times New Roman"/>
                        </a:rPr>
                        <a:t> errada das suas palavras. </a:t>
                      </a:r>
                      <a:br>
                        <a:rPr lang="pt-PT" sz="1000" i="1" dirty="0">
                          <a:effectLst/>
                          <a:latin typeface="Cambria"/>
                          <a:ea typeface="Cambria"/>
                          <a:cs typeface="Times New Roman"/>
                        </a:rPr>
                      </a:br>
                      <a:r>
                        <a:rPr lang="pt-PT" sz="1000" i="0" dirty="0">
                          <a:effectLst/>
                          <a:latin typeface="Cambria"/>
                          <a:ea typeface="Cambria"/>
                          <a:cs typeface="Times New Roman"/>
                        </a:rPr>
                        <a:t>(2) </a:t>
                      </a:r>
                      <a:r>
                        <a:rPr lang="pt-PT" sz="1000" i="1" dirty="0">
                          <a:effectLst/>
                          <a:latin typeface="Cambria"/>
                          <a:ea typeface="Cambria"/>
                          <a:cs typeface="Times New Roman"/>
                        </a:rPr>
                        <a:t>(…) A </a:t>
                      </a:r>
                      <a:r>
                        <a:rPr lang="pt-PT" sz="1000" i="1" u="sng" dirty="0">
                          <a:effectLst/>
                          <a:latin typeface="Cambria"/>
                          <a:ea typeface="Cambria"/>
                          <a:cs typeface="Times New Roman"/>
                        </a:rPr>
                        <a:t>interpretação</a:t>
                      </a:r>
                      <a:r>
                        <a:rPr lang="pt-PT" sz="1000" i="1" dirty="0">
                          <a:effectLst/>
                          <a:latin typeface="Cambria"/>
                          <a:ea typeface="Cambria"/>
                          <a:cs typeface="Times New Roman"/>
                        </a:rPr>
                        <a:t> da canção foi um desastre.</a:t>
                      </a:r>
                      <a:br>
                        <a:rPr lang="pt-PT" sz="1000" i="1" dirty="0">
                          <a:effectLst/>
                          <a:latin typeface="Cambria"/>
                          <a:ea typeface="Cambria"/>
                          <a:cs typeface="Times New Roman"/>
                        </a:rPr>
                      </a:br>
                      <a:r>
                        <a:rPr lang="pt-PT" sz="1000" i="0" dirty="0">
                          <a:effectLst/>
                          <a:latin typeface="Cambria"/>
                          <a:ea typeface="Cambria"/>
                          <a:cs typeface="Times New Roman"/>
                        </a:rPr>
                        <a:t>(3) </a:t>
                      </a:r>
                      <a:r>
                        <a:rPr lang="pt-PT" sz="1000" i="1" dirty="0">
                          <a:effectLst/>
                          <a:latin typeface="Cambria"/>
                          <a:ea typeface="Cambria"/>
                          <a:cs typeface="Times New Roman"/>
                        </a:rPr>
                        <a:t>A peça mereceu o aplauso da crítica pela excelente </a:t>
                      </a:r>
                      <a:r>
                        <a:rPr lang="pt-PT" sz="1000" i="1" u="sng" dirty="0">
                          <a:effectLst/>
                          <a:latin typeface="Cambria"/>
                          <a:ea typeface="Cambria"/>
                          <a:cs typeface="Times New Roman"/>
                        </a:rPr>
                        <a:t>interpretação. </a:t>
                      </a:r>
                      <a:endParaRPr lang="pt-PT" sz="1000" i="1" u="sng" dirty="0" smtClean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pt-PT" sz="1000" i="1" u="sng" dirty="0" smtClean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pt-PT" sz="1000" i="1" u="sng" dirty="0" smtClean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pt-PT" sz="1000" i="1" u="sng" dirty="0" smtClean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pt-PT" sz="1000" i="1" u="sng" dirty="0" smtClean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pt-PT" sz="1000" i="1" u="sng" dirty="0" smtClean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pt-PT" sz="1000" i="1" u="sng" dirty="0" smtClean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pt-PT" sz="1000" i="1" u="sng" dirty="0" smtClean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pt-PT" sz="1000" i="1" u="sng" dirty="0" smtClean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pt-PT" sz="1000" i="1" u="sng" dirty="0" smtClean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pt-PT" sz="1000" i="1" u="sng" dirty="0" smtClean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pt-PT" sz="1000" i="1" u="sng" dirty="0" smtClean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pt-PT" sz="1000" i="1" u="sng" dirty="0" smtClean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pt-PT" sz="1000" i="1" u="sng" dirty="0" smtClean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pt-PT" sz="1000" i="1" u="sng" dirty="0" smtClean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pt-PT" sz="1000" i="1" u="sng" dirty="0" smtClean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pt-PT" sz="1000" i="1" u="sng" dirty="0" smtClean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pt-PT" sz="1000" i="1" u="sng" dirty="0" smtClean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pt-PT" sz="1000" i="1" u="sng" dirty="0" smtClean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pt-PT" sz="1000" i="1" u="sng" dirty="0" smtClean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pt-PT" sz="1000" i="1" u="sng" dirty="0" smtClean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58525" marR="58525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PT" sz="1000" b="0" i="0" u="none" strike="noStrike" kern="1200" baseline="0" dirty="0">
                          <a:solidFill>
                            <a:schemeClr val="dk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+mn-cs"/>
                        </a:rPr>
                        <a:t>Compreensão de informação explícita e implícita presente numa produção oral ou escrita. </a:t>
                      </a:r>
                    </a:p>
                    <a:p>
                      <a:endParaRPr lang="pt-PT" sz="1000" b="0" i="0" u="none" strike="noStrike" kern="1200" baseline="0" dirty="0">
                        <a:solidFill>
                          <a:schemeClr val="dk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+mn-cs"/>
                      </a:endParaRPr>
                    </a:p>
                    <a:p>
                      <a:r>
                        <a:rPr lang="pt-PT" sz="1000" b="0" i="0" u="none" strike="noStrike" kern="1200" baseline="0" dirty="0">
                          <a:solidFill>
                            <a:schemeClr val="dk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+mn-cs"/>
                        </a:rPr>
                        <a:t>Ex: </a:t>
                      </a:r>
                      <a:r>
                        <a:rPr lang="pt-PT" sz="1000" b="0" i="1" u="none" strike="noStrike" kern="1200" baseline="0" dirty="0">
                          <a:solidFill>
                            <a:schemeClr val="dk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+mn-cs"/>
                        </a:rPr>
                        <a:t>Mobilizar conhecimentos sobre a língua e sobre o mundo para </a:t>
                      </a:r>
                      <a:r>
                        <a:rPr lang="pt-PT" sz="1000" b="0" i="0" u="none" strike="noStrike" kern="1200" baseline="0" dirty="0">
                          <a:solidFill>
                            <a:schemeClr val="dk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+mn-cs"/>
                        </a:rPr>
                        <a:t>[a  </a:t>
                      </a:r>
                      <a:r>
                        <a:rPr lang="pt-PT" sz="1000" b="0" i="0" u="sng" strike="noStrike" kern="1200" baseline="0" dirty="0">
                          <a:solidFill>
                            <a:schemeClr val="dk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+mn-cs"/>
                        </a:rPr>
                        <a:t>interpretação</a:t>
                      </a:r>
                      <a:r>
                        <a:rPr lang="pt-PT" sz="1000" b="0" i="0" u="none" strike="noStrike" kern="1200" baseline="0" dirty="0">
                          <a:solidFill>
                            <a:schemeClr val="dk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+mn-cs"/>
                        </a:rPr>
                        <a:t> de] </a:t>
                      </a:r>
                      <a:r>
                        <a:rPr lang="pt-PT" sz="1000" b="0" i="1" u="none" strike="noStrike" kern="1200" baseline="0" dirty="0">
                          <a:solidFill>
                            <a:schemeClr val="dk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+mn-cs"/>
                        </a:rPr>
                        <a:t>expressões e segmentos de texto. </a:t>
                      </a:r>
                      <a:r>
                        <a:rPr lang="pt-PT" sz="1000" b="0" i="0" u="none" strike="noStrike" kern="1200" baseline="0" dirty="0">
                          <a:solidFill>
                            <a:schemeClr val="dk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+mn-cs"/>
                        </a:rPr>
                        <a:t>(AE Português- 3.º ano, p.9)</a:t>
                      </a:r>
                    </a:p>
                    <a:p>
                      <a:r>
                        <a:rPr lang="pt-PT" sz="135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	</a:t>
                      </a:r>
                    </a:p>
                    <a:p>
                      <a:endParaRPr lang="pt-PT" sz="1000" b="0" i="0" u="none" strike="noStrike" kern="1200" baseline="0" dirty="0" smtClean="0">
                        <a:solidFill>
                          <a:schemeClr val="dk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+mn-cs"/>
                      </a:endParaRPr>
                    </a:p>
                    <a:p>
                      <a:endParaRPr lang="pt-PT" sz="1000" b="0" i="0" u="none" strike="noStrike" kern="1200" baseline="0" dirty="0" smtClean="0">
                        <a:solidFill>
                          <a:schemeClr val="dk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+mn-cs"/>
                      </a:endParaRPr>
                    </a:p>
                    <a:p>
                      <a:endParaRPr lang="pt-PT" sz="1000" b="0" i="0" u="none" strike="noStrike" kern="1200" baseline="0" dirty="0" smtClean="0">
                        <a:solidFill>
                          <a:schemeClr val="dk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+mn-cs"/>
                      </a:endParaRPr>
                    </a:p>
                    <a:p>
                      <a:endParaRPr lang="pt-PT" sz="1000" b="0" i="0" u="none" strike="noStrike" kern="1200" baseline="0" dirty="0" smtClean="0">
                        <a:solidFill>
                          <a:schemeClr val="dk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+mn-cs"/>
                      </a:endParaRPr>
                    </a:p>
                    <a:p>
                      <a:endParaRPr lang="pt-PT" sz="1000" b="0" i="0" u="none" strike="noStrike" kern="1200" baseline="0" dirty="0" smtClean="0">
                        <a:solidFill>
                          <a:schemeClr val="dk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+mn-cs"/>
                      </a:endParaRPr>
                    </a:p>
                    <a:p>
                      <a:endParaRPr lang="pt-PT" sz="1000" b="0" i="0" u="none" strike="noStrike" kern="1200" baseline="0" dirty="0" smtClean="0">
                        <a:solidFill>
                          <a:schemeClr val="dk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+mn-cs"/>
                      </a:endParaRPr>
                    </a:p>
                    <a:p>
                      <a:endParaRPr lang="pt-PT" sz="1000" b="0" i="0" u="none" strike="noStrike" kern="1200" baseline="0" dirty="0" smtClean="0">
                        <a:solidFill>
                          <a:schemeClr val="dk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+mn-cs"/>
                      </a:endParaRPr>
                    </a:p>
                    <a:p>
                      <a:endParaRPr lang="pt-PT" sz="1000" b="0" i="0" u="none" strike="noStrike" kern="1200" baseline="0" dirty="0" smtClean="0">
                        <a:solidFill>
                          <a:schemeClr val="dk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+mn-cs"/>
                      </a:endParaRPr>
                    </a:p>
                    <a:p>
                      <a:endParaRPr lang="pt-PT" sz="1000" b="0" i="0" u="none" strike="noStrike" kern="1200" baseline="0" dirty="0" smtClean="0">
                        <a:solidFill>
                          <a:schemeClr val="dk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+mn-cs"/>
                      </a:endParaRPr>
                    </a:p>
                    <a:p>
                      <a:endParaRPr lang="pt-PT" sz="1000" b="0" i="0" u="none" strike="noStrike" kern="1200" baseline="0" dirty="0" smtClean="0">
                        <a:solidFill>
                          <a:schemeClr val="dk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+mn-cs"/>
                      </a:endParaRPr>
                    </a:p>
                    <a:p>
                      <a:endParaRPr lang="pt-PT" sz="1000" b="0" i="0" u="none" strike="noStrike" kern="1200" baseline="0" dirty="0" smtClean="0">
                        <a:solidFill>
                          <a:schemeClr val="dk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+mn-cs"/>
                      </a:endParaRPr>
                    </a:p>
                    <a:p>
                      <a:endParaRPr lang="pt-PT" sz="1000" b="0" i="0" u="none" strike="noStrike" kern="1200" baseline="0" dirty="0" smtClean="0">
                        <a:solidFill>
                          <a:schemeClr val="dk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+mn-cs"/>
                      </a:endParaRPr>
                    </a:p>
                    <a:p>
                      <a:endParaRPr lang="pt-PT" sz="1000" b="0" i="0" u="none" strike="noStrike" kern="1200" baseline="0" dirty="0" smtClean="0">
                        <a:solidFill>
                          <a:schemeClr val="dk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+mn-cs"/>
                      </a:endParaRPr>
                    </a:p>
                    <a:p>
                      <a:endParaRPr lang="pt-PT" sz="1000" b="0" i="0" u="none" strike="noStrike" kern="1200" baseline="0" dirty="0" smtClean="0">
                        <a:solidFill>
                          <a:schemeClr val="dk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+mn-cs"/>
                      </a:endParaRPr>
                    </a:p>
                    <a:p>
                      <a:endParaRPr lang="pt-PT" sz="1000" b="0" i="0" u="none" strike="noStrike" kern="1200" baseline="0" dirty="0" smtClean="0">
                        <a:solidFill>
                          <a:schemeClr val="dk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+mn-cs"/>
                      </a:endParaRPr>
                    </a:p>
                    <a:p>
                      <a:endParaRPr lang="pt-PT" sz="1000" b="0" i="0" u="none" strike="noStrike" kern="1200" baseline="0" dirty="0" smtClean="0">
                        <a:solidFill>
                          <a:schemeClr val="dk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+mn-cs"/>
                      </a:endParaRPr>
                    </a:p>
                    <a:p>
                      <a:endParaRPr lang="pt-PT" sz="1000" b="0" i="0" u="none" strike="noStrike" kern="1200" baseline="0" dirty="0" smtClean="0">
                        <a:solidFill>
                          <a:schemeClr val="dk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+mn-cs"/>
                      </a:endParaRPr>
                    </a:p>
                    <a:p>
                      <a:endParaRPr lang="pt-PT" sz="1000" b="0" i="0" u="none" strike="noStrike" kern="1200" baseline="0" dirty="0" smtClean="0">
                        <a:solidFill>
                          <a:schemeClr val="dk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+mn-cs"/>
                      </a:endParaRPr>
                    </a:p>
                    <a:p>
                      <a:endParaRPr lang="pt-PT" sz="1000" b="0" i="0" u="none" strike="noStrike" kern="1200" baseline="0" dirty="0" smtClean="0">
                        <a:solidFill>
                          <a:schemeClr val="dk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+mn-cs"/>
                      </a:endParaRPr>
                    </a:p>
                    <a:p>
                      <a:endParaRPr lang="pt-PT" sz="1000" b="0" i="0" u="none" strike="noStrike" kern="1200" baseline="0" dirty="0" smtClean="0">
                        <a:solidFill>
                          <a:schemeClr val="dk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+mn-cs"/>
                      </a:endParaRPr>
                    </a:p>
                    <a:p>
                      <a:endParaRPr lang="pt-PT" sz="1000" b="0" i="0" u="none" strike="noStrike" kern="1200" baseline="0" dirty="0" smtClean="0">
                        <a:solidFill>
                          <a:schemeClr val="dk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+mn-cs"/>
                      </a:endParaRPr>
                    </a:p>
                    <a:p>
                      <a:endParaRPr lang="pt-PT" sz="1000" b="0" i="0" u="none" strike="noStrike" kern="1200" baseline="0" dirty="0" smtClean="0">
                        <a:solidFill>
                          <a:schemeClr val="dk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+mn-cs"/>
                      </a:endParaRPr>
                    </a:p>
                    <a:p>
                      <a:endParaRPr lang="pt-PT" sz="1000" b="0" i="0" u="none" strike="noStrike" kern="1200" baseline="0" dirty="0" smtClean="0">
                        <a:solidFill>
                          <a:schemeClr val="dk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+mn-cs"/>
                      </a:endParaRPr>
                    </a:p>
                    <a:p>
                      <a:endParaRPr lang="pt-PT" sz="1000" b="0" i="0" u="none" strike="noStrike" kern="1200" baseline="0" dirty="0" smtClean="0">
                        <a:solidFill>
                          <a:schemeClr val="dk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+mn-cs"/>
                      </a:endParaRPr>
                    </a:p>
                    <a:p>
                      <a:endParaRPr lang="pt-PT" sz="1000" b="0" i="0" u="none" strike="noStrike" kern="1200" baseline="0" dirty="0" smtClean="0">
                        <a:solidFill>
                          <a:schemeClr val="dk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+mn-cs"/>
                      </a:endParaRPr>
                    </a:p>
                    <a:p>
                      <a:endParaRPr lang="pt-PT" sz="1000" b="0" i="0" u="none" strike="noStrike" kern="1200" baseline="0" dirty="0" smtClean="0">
                        <a:solidFill>
                          <a:schemeClr val="dk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+mn-cs"/>
                      </a:endParaRPr>
                    </a:p>
                    <a:p>
                      <a:endParaRPr lang="pt-PT" sz="1000" b="0" i="0" u="none" strike="noStrike" kern="1200" baseline="0" dirty="0">
                        <a:solidFill>
                          <a:schemeClr val="dk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+mn-cs"/>
                      </a:endParaRPr>
                    </a:p>
                  </a:txBody>
                  <a:tcPr marL="58525" marR="58525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PT" sz="1000" dirty="0">
                          <a:effectLst/>
                          <a:sym typeface="Symbol"/>
                        </a:rPr>
                        <a:t> </a:t>
                      </a:r>
                      <a:r>
                        <a:rPr lang="pt-PT" sz="1000" b="0" i="0" u="none" strike="noStrike" kern="1200" baseline="0" dirty="0">
                          <a:solidFill>
                            <a:schemeClr val="dk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+mn-cs"/>
                          <a:sym typeface="Symbol"/>
                        </a:rPr>
                        <a:t>D</a:t>
                      </a:r>
                      <a:r>
                        <a:rPr lang="pt-PT" sz="1000" b="0" i="0" u="none" strike="noStrike" kern="1200" baseline="0" dirty="0">
                          <a:solidFill>
                            <a:schemeClr val="dk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+mn-cs"/>
                        </a:rPr>
                        <a:t>esempenho; “e</a:t>
                      </a:r>
                      <a:r>
                        <a:rPr lang="pt-PT" sz="1000" b="0" i="1" u="none" strike="noStrike" kern="1200" baseline="0" dirty="0">
                          <a:solidFill>
                            <a:schemeClr val="dk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+mn-cs"/>
                        </a:rPr>
                        <a:t>xecução </a:t>
                      </a:r>
                      <a:r>
                        <a:rPr lang="pt-PT" sz="1000" b="0" i="0" u="none" strike="noStrike" kern="1200" baseline="0" dirty="0">
                          <a:solidFill>
                            <a:schemeClr val="dk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+mn-cs"/>
                        </a:rPr>
                        <a:t>musical, ou seja, cantar, tocar, movimentar, bem como as relativas a formas de comunicar/partilhar publicamente as </a:t>
                      </a:r>
                      <a:r>
                        <a:rPr lang="pt-PT" sz="1000" b="0" i="1" u="none" strike="noStrike" kern="1200" baseline="0" dirty="0">
                          <a:solidFill>
                            <a:schemeClr val="dk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+mn-cs"/>
                        </a:rPr>
                        <a:t>performances </a:t>
                      </a:r>
                      <a:r>
                        <a:rPr lang="pt-PT" sz="1000" b="0" i="0" u="none" strike="noStrike" kern="1200" baseline="0" dirty="0">
                          <a:solidFill>
                            <a:schemeClr val="dk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+mn-cs"/>
                        </a:rPr>
                        <a:t>e/ou criações.”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PT" sz="1000" b="0" i="0" u="none" strike="noStrike" kern="1200" baseline="0" dirty="0">
                        <a:solidFill>
                          <a:schemeClr val="dk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+mn-cs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PT" sz="1000" b="0" i="0" u="none" strike="noStrike" kern="1200" baseline="0" dirty="0">
                          <a:solidFill>
                            <a:schemeClr val="dk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+mn-cs"/>
                        </a:rPr>
                        <a:t>Ex: </a:t>
                      </a:r>
                      <a:r>
                        <a:rPr lang="pt-PT" sz="1000" b="0" i="0" u="sng" strike="noStrike" kern="1200" baseline="0" dirty="0">
                          <a:solidFill>
                            <a:schemeClr val="dk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+mn-cs"/>
                        </a:rPr>
                        <a:t>Interpretação</a:t>
                      </a:r>
                      <a:r>
                        <a:rPr lang="pt-PT" sz="1000" b="0" i="0" u="none" strike="noStrike" kern="1200" baseline="0" dirty="0">
                          <a:solidFill>
                            <a:schemeClr val="dk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+mn-cs"/>
                        </a:rPr>
                        <a:t> </a:t>
                      </a:r>
                      <a:r>
                        <a:rPr lang="pt-PT" sz="1000" b="0" i="0" u="none" strike="noStrike" kern="1200" baseline="0">
                          <a:solidFill>
                            <a:schemeClr val="dk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+mn-cs"/>
                        </a:rPr>
                        <a:t>de </a:t>
                      </a:r>
                      <a:r>
                        <a:rPr lang="pt-PT" sz="1000" b="0" i="1" u="none" strike="noStrike" kern="1200" baseline="0">
                          <a:solidFill>
                            <a:schemeClr val="dk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+mn-cs"/>
                        </a:rPr>
                        <a:t>rimas</a:t>
                      </a:r>
                      <a:r>
                        <a:rPr lang="pt-PT" sz="1000" b="0" i="1" u="none" strike="noStrike" kern="1200" baseline="0" dirty="0">
                          <a:solidFill>
                            <a:schemeClr val="dk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+mn-cs"/>
                        </a:rPr>
                        <a:t>, trava-línguas, lengalengas, etc., usando a voz (cantada ou falada) com diferentes intencionalidades </a:t>
                      </a:r>
                      <a:r>
                        <a:rPr lang="pt-PT" sz="1000" b="0" i="1" u="none" strike="noStrike" kern="1200" baseline="0">
                          <a:solidFill>
                            <a:schemeClr val="dk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+mn-cs"/>
                        </a:rPr>
                        <a:t>expressivas</a:t>
                      </a:r>
                      <a:r>
                        <a:rPr lang="pt-PT" sz="1000" b="0" i="0" u="none" strike="noStrike" kern="1200" baseline="0">
                          <a:solidFill>
                            <a:schemeClr val="dk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+mn-cs"/>
                        </a:rPr>
                        <a:t>. </a:t>
                      </a:r>
                      <a:r>
                        <a:rPr lang="pt-PT" sz="1000" b="0" i="0" u="none" strike="noStrike" kern="1200" baseline="0" dirty="0">
                          <a:solidFill>
                            <a:schemeClr val="dk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+mn-cs"/>
                        </a:rPr>
                        <a:t>(AE Música- 1CEB, p. 7)</a:t>
                      </a:r>
                      <a:r>
                        <a:rPr lang="pt-PT" sz="10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	</a:t>
                      </a:r>
                    </a:p>
                  </a:txBody>
                  <a:tcPr marL="58525" marR="58525" marT="0" marB="0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100159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PT" sz="1400" dirty="0" smtClean="0">
                          <a:effectLst/>
                          <a:latin typeface="+mn-lt"/>
                          <a:ea typeface="Cambria"/>
                          <a:cs typeface="Times New Roman"/>
                        </a:rPr>
                        <a:t>Figura</a:t>
                      </a:r>
                      <a:endParaRPr lang="pt-PT" sz="1400" dirty="0">
                        <a:effectLst/>
                        <a:latin typeface="+mn-lt"/>
                        <a:ea typeface="Cambria"/>
                        <a:cs typeface="Times New Roman"/>
                      </a:endParaRPr>
                    </a:p>
                  </a:txBody>
                  <a:tcPr marL="58525" marR="58525" marT="0" marB="0">
                    <a:solidFill>
                      <a:srgbClr val="217076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PT" sz="1000" dirty="0" smtClean="0">
                          <a:latin typeface="Cambria" panose="02040503050406030204" pitchFamily="18" charset="0"/>
                        </a:rPr>
                        <a:t>Nome feminino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PT" sz="1350" b="1" kern="1200" dirty="0" smtClean="0">
                          <a:solidFill>
                            <a:schemeClr val="dk1"/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1.</a:t>
                      </a:r>
                      <a:r>
                        <a:rPr lang="pt-PT" sz="1000" dirty="0" smtClean="0">
                          <a:latin typeface="Cambria" panose="02040503050406030204" pitchFamily="18" charset="0"/>
                        </a:rPr>
                        <a:t>forma exterior de um</a:t>
                      </a:r>
                      <a:r>
                        <a:rPr lang="pt-PT" sz="1000" baseline="0" dirty="0" smtClean="0">
                          <a:latin typeface="Cambria" panose="02040503050406030204" pitchFamily="18" charset="0"/>
                        </a:rPr>
                        <a:t> </a:t>
                      </a:r>
                      <a:r>
                        <a:rPr lang="pt-PT" sz="1000" dirty="0" smtClean="0">
                          <a:latin typeface="Cambria" panose="02040503050406030204" pitchFamily="18" charset="0"/>
                        </a:rPr>
                        <a:t>corpo. </a:t>
                      </a:r>
                      <a:r>
                        <a:rPr lang="pt-PT" sz="1350" kern="1200" cap="small" dirty="0" smtClean="0">
                          <a:solidFill>
                            <a:schemeClr val="dk1"/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sinónimos </a:t>
                      </a:r>
                      <a:r>
                        <a:rPr lang="pt-PT" sz="1000" dirty="0" err="1" smtClean="0">
                          <a:latin typeface="Cambria" panose="02040503050406030204" pitchFamily="18" charset="0"/>
                        </a:rPr>
                        <a:t>aspeto</a:t>
                      </a:r>
                      <a:r>
                        <a:rPr lang="pt-PT" sz="1000" dirty="0" smtClean="0">
                          <a:effectLst/>
                          <a:latin typeface="Cambria" panose="02040503050406030204" pitchFamily="18" charset="0"/>
                        </a:rPr>
                        <a:t>; </a:t>
                      </a:r>
                      <a:r>
                        <a:rPr lang="pt-PT" sz="1000" dirty="0" smtClean="0">
                          <a:latin typeface="Cambria" panose="02040503050406030204" pitchFamily="18" charset="0"/>
                        </a:rPr>
                        <a:t>configuração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PT" sz="1000" dirty="0" smtClean="0">
                          <a:latin typeface="Cambria" panose="02040503050406030204" pitchFamily="18" charset="0"/>
                        </a:rPr>
                        <a:t>A figura do prédio sobrepõe-se à da casa. Não conhecia sequer a figura do instrumento de que falavam.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PT" sz="1350" b="1" kern="1200" dirty="0" smtClean="0">
                          <a:solidFill>
                            <a:schemeClr val="dk1"/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2.</a:t>
                      </a:r>
                      <a:r>
                        <a:rPr lang="pt-PT" sz="1000" dirty="0" smtClean="0">
                          <a:latin typeface="Cambria" panose="02040503050406030204" pitchFamily="18" charset="0"/>
                        </a:rPr>
                        <a:t>conjunto das características exteriores de uma pessoa.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PT" sz="1350" kern="1200" cap="small" dirty="0" smtClean="0">
                          <a:solidFill>
                            <a:schemeClr val="dk1"/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sinónimos </a:t>
                      </a:r>
                      <a:r>
                        <a:rPr lang="pt-PT" sz="1000" dirty="0" smtClean="0">
                          <a:latin typeface="Cambria" panose="02040503050406030204" pitchFamily="18" charset="0"/>
                        </a:rPr>
                        <a:t>aparência</a:t>
                      </a:r>
                      <a:r>
                        <a:rPr lang="pt-PT" sz="1000" dirty="0" smtClean="0">
                          <a:effectLst/>
                          <a:latin typeface="Cambria" panose="02040503050406030204" pitchFamily="18" charset="0"/>
                        </a:rPr>
                        <a:t>; </a:t>
                      </a:r>
                      <a:r>
                        <a:rPr lang="pt-PT" sz="1000" dirty="0" smtClean="0">
                          <a:latin typeface="Cambria" panose="02040503050406030204" pitchFamily="18" charset="0"/>
                        </a:rPr>
                        <a:t>fisionomia</a:t>
                      </a:r>
                      <a:r>
                        <a:rPr lang="pt-PT" sz="1000" dirty="0" smtClean="0">
                          <a:effectLst/>
                          <a:latin typeface="Cambria" panose="02040503050406030204" pitchFamily="18" charset="0"/>
                        </a:rPr>
                        <a:t>; </a:t>
                      </a:r>
                      <a:r>
                        <a:rPr lang="pt-PT" sz="1000" dirty="0" smtClean="0">
                          <a:latin typeface="Cambria" panose="02040503050406030204" pitchFamily="18" charset="0"/>
                        </a:rPr>
                        <a:t>porte, figura elegante; bela figura; boa figura; fraca figura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PT" sz="1350" b="1" kern="1200" dirty="0" smtClean="0">
                          <a:solidFill>
                            <a:schemeClr val="dk1"/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3.</a:t>
                      </a:r>
                      <a:r>
                        <a:rPr lang="pt-PT" sz="1000" dirty="0" smtClean="0">
                          <a:latin typeface="Cambria" panose="02040503050406030204" pitchFamily="18" charset="0"/>
                        </a:rPr>
                        <a:t>forma imprecisa, que não se consegue identificar bem.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PT" sz="1350" kern="1200" cap="small" dirty="0" smtClean="0">
                          <a:solidFill>
                            <a:schemeClr val="dk1"/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sinónimos </a:t>
                      </a:r>
                      <a:r>
                        <a:rPr lang="pt-PT" sz="1000" dirty="0" smtClean="0">
                          <a:latin typeface="Cambria" panose="02040503050406030204" pitchFamily="18" charset="0"/>
                        </a:rPr>
                        <a:t>vulto 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PT" sz="1000" dirty="0" smtClean="0">
                          <a:latin typeface="Cambria" panose="02040503050406030204" pitchFamily="18" charset="0"/>
                        </a:rPr>
                        <a:t>Não conseguia distinguir as figuras que estavam à varanda.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PT" sz="1350" b="1" kern="1200" dirty="0" smtClean="0">
                          <a:solidFill>
                            <a:schemeClr val="dk1"/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4.</a:t>
                      </a:r>
                      <a:r>
                        <a:rPr lang="pt-PT" sz="1000" dirty="0" smtClean="0">
                          <a:latin typeface="Cambria" panose="02040503050406030204" pitchFamily="18" charset="0"/>
                        </a:rPr>
                        <a:t>efeito ou impressão que as coisas ou pessoas produzem</a:t>
                      </a:r>
                      <a:endParaRPr lang="pt-PT" sz="1000" i="1" dirty="0">
                        <a:effectLst/>
                        <a:latin typeface="Cambria" panose="02040503050406030204" pitchFamily="18" charset="0"/>
                        <a:ea typeface="Cambria"/>
                        <a:cs typeface="Times New Roman"/>
                      </a:endParaRPr>
                    </a:p>
                  </a:txBody>
                  <a:tcPr marL="58525" marR="58525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PT" sz="1000" dirty="0" smtClean="0"/>
                        <a:t>- figura de estilo - maneira expressiva de usar a linguagem empregando as palavras em sentido diferente do literal, de forma a sugerir ou criar quadros ou imagens no espírito do leitor ou ouvinte.</a:t>
                      </a:r>
                    </a:p>
                    <a:p>
                      <a:pPr algn="just"/>
                      <a:r>
                        <a:rPr lang="pt-PT" sz="1000" dirty="0" smtClean="0"/>
                        <a:t>- Figura de retórica - o mesmo que figura de estilo.</a:t>
                      </a:r>
                    </a:p>
                    <a:p>
                      <a:pPr algn="just"/>
                      <a:r>
                        <a:rPr lang="pt-PT" sz="1000" dirty="0" smtClean="0"/>
                        <a:t>- Figuras de palavras - processos que alteram a forma dos vocábulos. A apócope, epêntese e a metátese são figuras de palavras.</a:t>
                      </a:r>
                    </a:p>
                    <a:p>
                      <a:pPr algn="just"/>
                      <a:r>
                        <a:rPr lang="pt-PT" sz="1000" dirty="0" smtClean="0"/>
                        <a:t>- Figuras de sentido - processos que alteram o significado das palavras. São exemplo de figuras de sentido a alegoria, o eufemismo e a metáfora.</a:t>
                      </a:r>
                    </a:p>
                    <a:p>
                      <a:pPr algn="just"/>
                      <a:r>
                        <a:rPr lang="pt-PT" sz="1000" dirty="0" smtClean="0"/>
                        <a:t>- Figuras de sintaxe - processos que alteram a ordem das palavras na frase. A anáfora, a elipse e o paralelismo são figuras de sintaxe.</a:t>
                      </a:r>
                      <a:endParaRPr lang="pt-PT" sz="1000" dirty="0">
                        <a:effectLst/>
                      </a:endParaRPr>
                    </a:p>
                  </a:txBody>
                  <a:tcPr marL="58525" marR="58525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PT" sz="1000" dirty="0" smtClean="0"/>
                        <a:t>Membro de uma orquestra.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pt-PT" sz="1000" i="1" dirty="0" smtClean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pt-PT" sz="1000" i="1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58525" marR="58525" marT="0" marB="0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1332914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PT" sz="1400" dirty="0" smtClean="0">
                          <a:effectLst/>
                          <a:latin typeface="+mj-lt"/>
                          <a:ea typeface="Cambria"/>
                          <a:cs typeface="Times New Roman"/>
                        </a:rPr>
                        <a:t>Pausa</a:t>
                      </a:r>
                      <a:endParaRPr lang="pt-PT" sz="1400" dirty="0">
                        <a:effectLst/>
                        <a:latin typeface="+mj-lt"/>
                        <a:ea typeface="Cambria"/>
                        <a:cs typeface="Times New Roman"/>
                      </a:endParaRPr>
                    </a:p>
                  </a:txBody>
                  <a:tcPr marL="58525" marR="58525" marT="0" marB="0">
                    <a:solidFill>
                      <a:srgbClr val="21707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PT" sz="1000" b="0" i="0" kern="1200" dirty="0" smtClean="0">
                          <a:solidFill>
                            <a:schemeClr val="dk1"/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nome feminino</a:t>
                      </a:r>
                    </a:p>
                    <a:p>
                      <a:pPr fontAlgn="base"/>
                      <a:r>
                        <a:rPr lang="pt-PT" sz="1000" b="0" i="0" kern="1200" dirty="0" smtClean="0">
                          <a:solidFill>
                            <a:schemeClr val="dk1"/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1.</a:t>
                      </a:r>
                    </a:p>
                    <a:p>
                      <a:pPr fontAlgn="base"/>
                      <a:r>
                        <a:rPr lang="pt-PT" sz="1000" b="0" i="0" kern="1200" dirty="0" smtClean="0">
                          <a:solidFill>
                            <a:schemeClr val="dk1"/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suspensão de </a:t>
                      </a:r>
                      <a:r>
                        <a:rPr lang="pt-PT" sz="10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ação</a:t>
                      </a:r>
                      <a:r>
                        <a:rPr lang="pt-PT" sz="1000" b="0" i="0" kern="1200" dirty="0" smtClean="0">
                          <a:solidFill>
                            <a:schemeClr val="dk1"/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 ou movimento</a:t>
                      </a:r>
                    </a:p>
                    <a:p>
                      <a:pPr fontAlgn="base"/>
                      <a:r>
                        <a:rPr lang="pt-PT" sz="1000" b="0" i="0" kern="1200" dirty="0" smtClean="0">
                          <a:solidFill>
                            <a:schemeClr val="dk1"/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2.</a:t>
                      </a:r>
                    </a:p>
                    <a:p>
                      <a:pPr fontAlgn="base"/>
                      <a:r>
                        <a:rPr lang="pt-PT" sz="1000" b="0" i="0" kern="1200" dirty="0" smtClean="0">
                          <a:solidFill>
                            <a:schemeClr val="dk1"/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interrupção momentânea; intervalo</a:t>
                      </a:r>
                    </a:p>
                    <a:p>
                      <a:pPr fontAlgn="base"/>
                      <a:r>
                        <a:rPr lang="pt-PT" sz="1000" b="0" i="0" kern="1200" dirty="0" smtClean="0">
                          <a:solidFill>
                            <a:schemeClr val="dk1"/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3.</a:t>
                      </a:r>
                    </a:p>
                    <a:p>
                      <a:pPr fontAlgn="base"/>
                      <a:r>
                        <a:rPr lang="pt-PT" sz="1000" b="0" i="0" kern="1200" dirty="0" smtClean="0">
                          <a:solidFill>
                            <a:schemeClr val="dk1"/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vagar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pt-PT" sz="10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58525" marR="58525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pt-PT" sz="1000" b="0" i="0" kern="1200" cap="small" dirty="0" smtClean="0">
                          <a:solidFill>
                            <a:schemeClr val="dk1"/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- I</a:t>
                      </a:r>
                      <a:r>
                        <a:rPr lang="pt-PT" sz="1000" b="0" i="0" kern="1200" dirty="0" smtClean="0">
                          <a:solidFill>
                            <a:schemeClr val="dk1"/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nterrupção no discurso oral, que pode equivaler a uma suspensão de voz ou à articulação de sons não linguísticos</a:t>
                      </a:r>
                    </a:p>
                    <a:p>
                      <a:pPr fontAlgn="base"/>
                      <a:endParaRPr lang="pt-PT" sz="1000" b="0" i="0" kern="1200" dirty="0" smtClean="0">
                        <a:solidFill>
                          <a:schemeClr val="dk1"/>
                        </a:solidFill>
                        <a:effectLst/>
                        <a:latin typeface="Cambria" panose="02040503050406030204" pitchFamily="18" charset="0"/>
                        <a:ea typeface="+mn-ea"/>
                        <a:cs typeface="+mn-cs"/>
                      </a:endParaRPr>
                    </a:p>
                    <a:p>
                      <a:pPr fontAlgn="base"/>
                      <a:r>
                        <a:rPr lang="pt-PT" sz="1000" b="0" i="0" kern="1200" dirty="0" smtClean="0">
                          <a:solidFill>
                            <a:schemeClr val="dk1"/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- Momento de suspensão da </a:t>
                      </a:r>
                      <a:r>
                        <a:rPr lang="pt-PT" sz="10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ação</a:t>
                      </a:r>
                      <a:r>
                        <a:rPr lang="pt-PT" sz="1000" b="0" i="0" kern="1200" dirty="0" smtClean="0">
                          <a:solidFill>
                            <a:schemeClr val="dk1"/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 da narrativa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pt-PT" sz="1000" i="1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58525" marR="58525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PT" sz="1000" b="0" i="0" kern="1200" dirty="0" smtClean="0">
                          <a:solidFill>
                            <a:schemeClr val="dk1"/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Sinal gráfico indicativo da ausência de som.</a:t>
                      </a:r>
                      <a:endParaRPr lang="pt-PT" sz="1000" dirty="0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58525" marR="58525" marT="0" marB="0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  <p:sp>
        <p:nvSpPr>
          <p:cNvPr id="5" name="Rectângulo 10">
            <a:extLst>
              <a:ext uri="{FF2B5EF4-FFF2-40B4-BE49-F238E27FC236}">
                <a16:creationId xmlns:a16="http://schemas.microsoft.com/office/drawing/2014/main" xmlns="" id="{4B7CB33B-0E46-4549-B7AC-BDC80B18ED4C}"/>
              </a:ext>
            </a:extLst>
          </p:cNvPr>
          <p:cNvSpPr/>
          <p:nvPr/>
        </p:nvSpPr>
        <p:spPr>
          <a:xfrm>
            <a:off x="247433" y="6002107"/>
            <a:ext cx="8649124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0" lvl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Tx/>
              <a:tabLst/>
              <a:defRPr/>
            </a:pPr>
            <a:r>
              <a:rPr kumimoji="0" lang="pt-PT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Fontes: </a:t>
            </a:r>
            <a:r>
              <a:rPr kumimoji="0" lang="pt-PT" sz="1100" b="0" i="1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Dicionário da Língua Portuguesa Contemporânea, </a:t>
            </a:r>
            <a:r>
              <a:rPr kumimoji="0" lang="pt-PT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Academia das </a:t>
            </a:r>
            <a:r>
              <a:rPr kumimoji="0" lang="pt-PT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Ciência</a:t>
            </a:r>
          </a:p>
          <a:p>
            <a:pPr marR="0" lvl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Tx/>
              <a:tabLst/>
              <a:defRPr/>
            </a:pPr>
            <a:r>
              <a:rPr kumimoji="0" lang="pt-PT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 </a:t>
            </a:r>
            <a:r>
              <a:rPr kumimoji="0" lang="pt-PT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de Lisboa,  2001; Aprendizagens Essenciais de Português, de  Música e de Educação Musical, 2018.</a:t>
            </a:r>
          </a:p>
        </p:txBody>
      </p:sp>
    </p:spTree>
    <p:extLst>
      <p:ext uri="{BB962C8B-B14F-4D97-AF65-F5344CB8AC3E}">
        <p14:creationId xmlns:p14="http://schemas.microsoft.com/office/powerpoint/2010/main" val="40732439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>
            <a:extLst>
              <a:ext uri="{FF2B5EF4-FFF2-40B4-BE49-F238E27FC236}">
                <a16:creationId xmlns:a16="http://schemas.microsoft.com/office/drawing/2014/main" xmlns="" id="{E744D9DB-1C86-4CD0-A2D4-FBED5CB024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69270" y="179727"/>
            <a:ext cx="8345637" cy="512650"/>
          </a:xfrm>
        </p:spPr>
        <p:txBody>
          <a:bodyPr>
            <a:noAutofit/>
          </a:bodyPr>
          <a:lstStyle/>
          <a:p>
            <a:pPr lvl="0"/>
            <a:r>
              <a:rPr lang="pt-PT" sz="2000" b="1" dirty="0">
                <a:solidFill>
                  <a:srgbClr val="909090"/>
                </a:solidFill>
              </a:rPr>
              <a:t>Léxico em contexto: um glossário interdisciplinar com Português e Música</a:t>
            </a:r>
          </a:p>
        </p:txBody>
      </p:sp>
      <p:sp>
        <p:nvSpPr>
          <p:cNvPr id="6" name="Marcador de Posição de Conteúdo 5">
            <a:extLst>
              <a:ext uri="{FF2B5EF4-FFF2-40B4-BE49-F238E27FC236}">
                <a16:creationId xmlns:a16="http://schemas.microsoft.com/office/drawing/2014/main" xmlns="" id="{CD2E650E-9E1B-4243-AAE8-293FA567F4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5524" y="1271341"/>
            <a:ext cx="8672945" cy="5283118"/>
          </a:xfrm>
        </p:spPr>
        <p:txBody>
          <a:bodyPr/>
          <a:lstStyle/>
          <a:p>
            <a:endParaRPr lang="pt-PT" dirty="0"/>
          </a:p>
        </p:txBody>
      </p:sp>
      <p:graphicFrame>
        <p:nvGraphicFramePr>
          <p:cNvPr id="7" name="Tabela 6">
            <a:extLst>
              <a:ext uri="{FF2B5EF4-FFF2-40B4-BE49-F238E27FC236}">
                <a16:creationId xmlns:a16="http://schemas.microsoft.com/office/drawing/2014/main" xmlns="" id="{493352A0-47E4-4878-8381-1346690D4BD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21396264"/>
              </p:ext>
            </p:extLst>
          </p:nvPr>
        </p:nvGraphicFramePr>
        <p:xfrm>
          <a:off x="235524" y="1271341"/>
          <a:ext cx="8672946" cy="6279212"/>
        </p:xfrm>
        <a:graphic>
          <a:graphicData uri="http://schemas.openxmlformats.org/drawingml/2006/table">
            <a:tbl>
              <a:tblPr firstRow="1" firstCol="1" bandRow="1" bandCol="1">
                <a:tableStyleId>{5C22544A-7EE6-4342-B048-85BDC9FD1C3A}</a:tableStyleId>
              </a:tblPr>
              <a:tblGrid>
                <a:gridCol w="141657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826167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20665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223557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293266">
                <a:tc gridSpan="4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PT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Significados de palavras</a:t>
                      </a:r>
                      <a:endParaRPr lang="pt-PT" sz="16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58525" marR="58525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56629">
                <a:tc row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PT" sz="1600" dirty="0">
                          <a:effectLst/>
                        </a:rPr>
                        <a:t>PALAVRA</a:t>
                      </a:r>
                      <a:endParaRPr lang="pt-PT" sz="16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58525" marR="58525" marT="0" marB="0">
                    <a:solidFill>
                      <a:srgbClr val="217076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pt-PT" sz="1200" dirty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PT" sz="1400" b="1" dirty="0">
                          <a:effectLst/>
                        </a:rPr>
                        <a:t>Conceitos na linguagem corrente</a:t>
                      </a:r>
                      <a:endParaRPr lang="pt-PT" sz="1400" b="1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58525" marR="58525" marT="0" marB="0">
                    <a:solidFill>
                      <a:schemeClr val="bg2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PT" sz="1400" b="1" dirty="0">
                          <a:effectLst/>
                        </a:rPr>
                        <a:t>Conceitos especializados</a:t>
                      </a:r>
                      <a:endParaRPr lang="pt-PT" sz="1400" b="1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58525" marR="58525" marT="0" marB="0"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19993"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PT" sz="1200" dirty="0">
                          <a:effectLst/>
                        </a:rPr>
                        <a:t>PORTUGUÊS</a:t>
                      </a:r>
                      <a:endParaRPr lang="pt-PT" sz="12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58525" marR="58525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PT" sz="1200" dirty="0">
                          <a:effectLst/>
                        </a:rPr>
                        <a:t>MÚSICA</a:t>
                      </a:r>
                      <a:endParaRPr lang="pt-PT" sz="12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58525" marR="58525" marT="0" marB="0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940939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PT" sz="1400" dirty="0" smtClean="0">
                          <a:effectLst/>
                          <a:latin typeface="Calibri" panose="020F0502020204030204" pitchFamily="34" charset="0"/>
                          <a:ea typeface="Cambria"/>
                          <a:cs typeface="Calibri" panose="020F0502020204030204" pitchFamily="34" charset="0"/>
                        </a:rPr>
                        <a:t>Notas</a:t>
                      </a:r>
                      <a:endParaRPr lang="pt-PT" sz="1400" dirty="0">
                        <a:effectLst/>
                        <a:latin typeface="Calibri" panose="020F0502020204030204" pitchFamily="34" charset="0"/>
                        <a:ea typeface="Cambria"/>
                        <a:cs typeface="Calibri" panose="020F0502020204030204" pitchFamily="34" charset="0"/>
                      </a:endParaRPr>
                    </a:p>
                  </a:txBody>
                  <a:tcPr marL="58525" marR="58525" marT="0" marB="0">
                    <a:solidFill>
                      <a:srgbClr val="21707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PT" sz="1000" b="0" i="0" kern="1200" dirty="0" smtClean="0">
                          <a:solidFill>
                            <a:schemeClr val="dk1"/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nome feminino</a:t>
                      </a:r>
                    </a:p>
                    <a:p>
                      <a:pPr fontAlgn="base"/>
                      <a:r>
                        <a:rPr lang="pt-PT" sz="1000" b="0" i="0" kern="1200" dirty="0" smtClean="0">
                          <a:solidFill>
                            <a:schemeClr val="dk1"/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1. apontamento sobre um assunto ou acontecimento</a:t>
                      </a:r>
                    </a:p>
                    <a:p>
                      <a:pPr fontAlgn="base"/>
                      <a:r>
                        <a:rPr lang="pt-PT" sz="1000" b="0" i="0" kern="1200" dirty="0" smtClean="0">
                          <a:solidFill>
                            <a:schemeClr val="dk1"/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2.</a:t>
                      </a:r>
                      <a:r>
                        <a:rPr lang="pt-PT" sz="1000" b="0" i="0" kern="1200" baseline="0" dirty="0" smtClean="0">
                          <a:solidFill>
                            <a:schemeClr val="dk1"/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pt-PT" sz="1000" b="0" i="0" kern="1200" dirty="0" smtClean="0">
                          <a:solidFill>
                            <a:schemeClr val="dk1"/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apontamento para fazer lembrar alguma coisa</a:t>
                      </a:r>
                    </a:p>
                    <a:p>
                      <a:pPr fontAlgn="base"/>
                      <a:r>
                        <a:rPr lang="pt-PT" sz="1000" b="0" i="0" kern="1200" dirty="0" smtClean="0">
                          <a:solidFill>
                            <a:schemeClr val="dk1"/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3.</a:t>
                      </a:r>
                      <a:r>
                        <a:rPr lang="pt-PT" sz="1000" b="0" i="0" kern="1200" baseline="0" dirty="0" smtClean="0">
                          <a:solidFill>
                            <a:schemeClr val="dk1"/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pt-PT" sz="1000" b="0" i="0" kern="1200" dirty="0" smtClean="0">
                          <a:solidFill>
                            <a:schemeClr val="dk1"/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pedaço de papel onde se fazem esses apontamentos</a:t>
                      </a:r>
                    </a:p>
                    <a:p>
                      <a:pPr fontAlgn="base"/>
                      <a:r>
                        <a:rPr lang="pt-PT" sz="1000" b="0" i="0" kern="1200" dirty="0" smtClean="0">
                          <a:solidFill>
                            <a:schemeClr val="dk1"/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4.</a:t>
                      </a:r>
                      <a:r>
                        <a:rPr lang="pt-PT" sz="1000" b="0" i="0" kern="1200" baseline="0" dirty="0" smtClean="0">
                          <a:solidFill>
                            <a:schemeClr val="dk1"/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pt-PT" sz="1000" b="0" i="0" kern="1200" dirty="0" smtClean="0">
                          <a:solidFill>
                            <a:schemeClr val="dk1"/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sinal que distingue pessoa ou coisa</a:t>
                      </a:r>
                    </a:p>
                    <a:p>
                      <a:pPr fontAlgn="base"/>
                      <a:r>
                        <a:rPr lang="pt-PT" sz="1000" b="0" i="0" kern="1200" dirty="0" smtClean="0">
                          <a:solidFill>
                            <a:schemeClr val="dk1"/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5.</a:t>
                      </a:r>
                      <a:r>
                        <a:rPr lang="pt-PT" sz="1000" b="0" i="0" kern="1200" baseline="0" dirty="0" smtClean="0">
                          <a:solidFill>
                            <a:schemeClr val="dk1"/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pt-PT" sz="1000" b="0" i="0" kern="1200" dirty="0" smtClean="0">
                          <a:solidFill>
                            <a:schemeClr val="dk1"/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exposição </a:t>
                      </a:r>
                      <a:r>
                        <a:rPr lang="pt-PT" sz="1000" b="0" i="0" kern="1200" dirty="0" smtClean="0">
                          <a:solidFill>
                            <a:schemeClr val="dk1"/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sucinta; comunicação breve; aviso</a:t>
                      </a:r>
                    </a:p>
                    <a:p>
                      <a:pPr fontAlgn="base"/>
                      <a:r>
                        <a:rPr lang="pt-PT" sz="1000" b="0" i="0" kern="1200" dirty="0" smtClean="0">
                          <a:solidFill>
                            <a:schemeClr val="dk1"/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6.</a:t>
                      </a:r>
                      <a:r>
                        <a:rPr lang="pt-PT" sz="1000" b="0" i="0" kern="1200" baseline="0" dirty="0" smtClean="0">
                          <a:solidFill>
                            <a:schemeClr val="dk1"/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pt-PT" sz="1000" b="0" i="0" kern="1200" dirty="0" smtClean="0">
                          <a:solidFill>
                            <a:schemeClr val="dk1"/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registo </a:t>
                      </a:r>
                      <a:r>
                        <a:rPr lang="pt-PT" sz="1000" b="0" i="0" kern="1200" dirty="0" smtClean="0">
                          <a:solidFill>
                            <a:schemeClr val="dk1"/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das escrituras dos notários</a:t>
                      </a:r>
                    </a:p>
                    <a:p>
                      <a:pPr fontAlgn="base"/>
                      <a:r>
                        <a:rPr lang="pt-PT" sz="1000" b="0" i="0" kern="1200" dirty="0" smtClean="0">
                          <a:solidFill>
                            <a:schemeClr val="dk1"/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7.</a:t>
                      </a:r>
                      <a:r>
                        <a:rPr lang="pt-PT" sz="1000" b="0" i="0" kern="1200" baseline="0" dirty="0" smtClean="0">
                          <a:solidFill>
                            <a:schemeClr val="dk1"/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pt-PT" sz="1000" b="0" i="0" kern="1200" dirty="0" smtClean="0">
                          <a:solidFill>
                            <a:schemeClr val="dk1"/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número </a:t>
                      </a:r>
                      <a:r>
                        <a:rPr lang="pt-PT" sz="1000" b="0" i="0" kern="1200" dirty="0" smtClean="0">
                          <a:solidFill>
                            <a:schemeClr val="dk1"/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ou letra que exprime o valor de um trabalho, de acordo com uma escala oficial; classificação escolar</a:t>
                      </a:r>
                    </a:p>
                    <a:p>
                      <a:pPr fontAlgn="base"/>
                      <a:r>
                        <a:rPr lang="pt-PT" sz="1000" b="0" i="0" kern="1200" dirty="0" smtClean="0">
                          <a:solidFill>
                            <a:schemeClr val="dk1"/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8.</a:t>
                      </a:r>
                      <a:r>
                        <a:rPr lang="pt-PT" sz="1000" b="0" i="0" kern="1200" baseline="0" dirty="0" smtClean="0">
                          <a:solidFill>
                            <a:schemeClr val="dk1"/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pt-PT" sz="1000" b="0" i="0" kern="1200" dirty="0" smtClean="0">
                          <a:solidFill>
                            <a:schemeClr val="dk1"/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conhecimento</a:t>
                      </a:r>
                      <a:r>
                        <a:rPr lang="pt-PT" sz="1000" b="0" i="0" kern="1200" dirty="0" smtClean="0">
                          <a:solidFill>
                            <a:schemeClr val="dk1"/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; atenção</a:t>
                      </a:r>
                    </a:p>
                    <a:p>
                      <a:pPr fontAlgn="base"/>
                      <a:r>
                        <a:rPr lang="pt-PT" sz="1000" b="0" i="0" kern="1200" dirty="0" smtClean="0">
                          <a:solidFill>
                            <a:schemeClr val="dk1"/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9.</a:t>
                      </a:r>
                      <a:r>
                        <a:rPr lang="pt-PT" sz="1000" b="0" i="0" kern="1200" baseline="0" dirty="0" smtClean="0">
                          <a:solidFill>
                            <a:schemeClr val="dk1"/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pt-PT" sz="1000" b="0" i="0" kern="1200" dirty="0" smtClean="0">
                          <a:solidFill>
                            <a:schemeClr val="dk1"/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reputação</a:t>
                      </a:r>
                      <a:r>
                        <a:rPr lang="pt-PT" sz="1000" b="0" i="0" kern="1200" dirty="0" smtClean="0">
                          <a:solidFill>
                            <a:schemeClr val="dk1"/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; fama; importância</a:t>
                      </a:r>
                    </a:p>
                    <a:p>
                      <a:pPr fontAlgn="base"/>
                      <a:r>
                        <a:rPr lang="pt-PT" sz="1000" b="0" i="0" kern="1200" dirty="0" smtClean="0">
                          <a:solidFill>
                            <a:schemeClr val="dk1"/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10.</a:t>
                      </a:r>
                      <a:r>
                        <a:rPr lang="pt-PT" sz="1000" b="0" i="0" kern="1200" baseline="0" dirty="0" smtClean="0">
                          <a:solidFill>
                            <a:schemeClr val="dk1"/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pt-PT" sz="1000" b="0" i="0" kern="1200" dirty="0" smtClean="0">
                          <a:solidFill>
                            <a:schemeClr val="dk1"/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defeito</a:t>
                      </a:r>
                      <a:endParaRPr lang="pt-PT" sz="1000" b="0" i="0" kern="1200" dirty="0" smtClean="0">
                        <a:solidFill>
                          <a:schemeClr val="dk1"/>
                        </a:solidFill>
                        <a:effectLst/>
                        <a:latin typeface="Cambria" panose="02040503050406030204" pitchFamily="18" charset="0"/>
                        <a:ea typeface="+mn-ea"/>
                        <a:cs typeface="+mn-cs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pt-PT" sz="1000" i="1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58525" marR="58525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PT" sz="1000" b="0" i="0" kern="1200" dirty="0" smtClean="0">
                          <a:solidFill>
                            <a:schemeClr val="dk1"/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- Observação, comentário ou explicação inserida num documento para esclarecer uma palavra ou uma determinada parte do texto.</a:t>
                      </a:r>
                    </a:p>
                    <a:p>
                      <a:r>
                        <a:rPr lang="pt-PT" sz="1000" b="0" i="0" u="none" strike="noStrike" kern="1200" baseline="0" dirty="0" smtClean="0">
                          <a:solidFill>
                            <a:schemeClr val="dk1"/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- </a:t>
                      </a:r>
                      <a:r>
                        <a:rPr lang="pt-PT" sz="1000" b="0" i="0" kern="1200" dirty="0" smtClean="0">
                          <a:solidFill>
                            <a:schemeClr val="dk1"/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Minuta; rascunho</a:t>
                      </a:r>
                      <a:endParaRPr lang="pt-PT" sz="1000" b="0" i="0" u="none" strike="noStrike" kern="1200" baseline="0" dirty="0">
                        <a:solidFill>
                          <a:schemeClr val="dk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+mn-cs"/>
                      </a:endParaRPr>
                    </a:p>
                  </a:txBody>
                  <a:tcPr marL="58525" marR="58525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pt-PT" sz="1000" b="0" i="0" kern="1200" cap="small" dirty="0" smtClean="0">
                          <a:solidFill>
                            <a:schemeClr val="dk1"/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-</a:t>
                      </a:r>
                      <a:r>
                        <a:rPr lang="pt-PT" sz="1000" b="0" i="0" kern="1200" cap="small" baseline="0" dirty="0" smtClean="0">
                          <a:solidFill>
                            <a:schemeClr val="dk1"/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 S</a:t>
                      </a:r>
                      <a:r>
                        <a:rPr lang="pt-PT" sz="1000" b="0" i="0" kern="1200" dirty="0" smtClean="0">
                          <a:solidFill>
                            <a:schemeClr val="dk1"/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inal representativo da altura e duração de um som</a:t>
                      </a:r>
                    </a:p>
                    <a:p>
                      <a:pPr fontAlgn="base"/>
                      <a:r>
                        <a:rPr lang="pt-PT" sz="1000" b="0" i="0" kern="1200" dirty="0" smtClean="0">
                          <a:solidFill>
                            <a:schemeClr val="dk1"/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-</a:t>
                      </a:r>
                      <a:r>
                        <a:rPr lang="pt-PT" sz="1000" b="0" i="0" kern="1200" baseline="0" dirty="0" smtClean="0">
                          <a:solidFill>
                            <a:schemeClr val="dk1"/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 S</a:t>
                      </a:r>
                      <a:r>
                        <a:rPr lang="pt-PT" sz="1000" b="0" i="0" kern="1200" dirty="0" smtClean="0">
                          <a:solidFill>
                            <a:schemeClr val="dk1"/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om que é representado por esse sinal</a:t>
                      </a:r>
                    </a:p>
                    <a:p>
                      <a:pPr fontAlgn="base"/>
                      <a:r>
                        <a:rPr lang="pt-PT" sz="1000" b="0" i="0" kern="1200" dirty="0" smtClean="0">
                          <a:solidFill>
                            <a:schemeClr val="dk1"/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-</a:t>
                      </a:r>
                      <a:r>
                        <a:rPr lang="pt-PT" sz="1000" b="0" i="0" kern="1200" baseline="0" dirty="0" smtClean="0">
                          <a:solidFill>
                            <a:schemeClr val="dk1"/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 Q</a:t>
                      </a:r>
                      <a:r>
                        <a:rPr lang="pt-PT" sz="1000" b="0" i="0" kern="1200" dirty="0" smtClean="0">
                          <a:solidFill>
                            <a:schemeClr val="dk1"/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ualquer som musical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PT" sz="1000" b="0" i="0" u="none" strike="noStrike" kern="1200" baseline="0" dirty="0">
                        <a:solidFill>
                          <a:schemeClr val="dk1"/>
                        </a:solidFill>
                        <a:latin typeface="Cambria" panose="02040503050406030204" pitchFamily="18" charset="0"/>
                        <a:ea typeface="+mn-ea"/>
                        <a:cs typeface="+mn-cs"/>
                      </a:endParaRPr>
                    </a:p>
                  </a:txBody>
                  <a:tcPr marL="58525" marR="58525" marT="0" marB="0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262873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pt-PT" sz="14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58525" marR="58525" marT="0" marB="0">
                    <a:solidFill>
                      <a:srgbClr val="21707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pt-PT" sz="10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58525" marR="58525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pt-PT" sz="1000" i="1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58525" marR="58525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pt-PT" sz="1000" dirty="0">
                        <a:effectLst/>
                      </a:endParaRPr>
                    </a:p>
                  </a:txBody>
                  <a:tcPr marL="58525" marR="58525" marT="0" marB="0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1617819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pt-PT" sz="14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58525" marR="58525" marT="0" marB="0">
                    <a:solidFill>
                      <a:srgbClr val="21707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pt-PT" sz="10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58525" marR="58525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pt-PT" sz="1000" i="1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58525" marR="58525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pt-PT" sz="1000" dirty="0">
                        <a:effectLst/>
                      </a:endParaRPr>
                    </a:p>
                  </a:txBody>
                  <a:tcPr marL="58525" marR="58525" marT="0" marB="0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55442877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629836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02F1DDB1-500E-42BA-A5ED-6E13DFB330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PT"/>
          </a:p>
        </p:txBody>
      </p:sp>
      <p:pic>
        <p:nvPicPr>
          <p:cNvPr id="5" name="Marcador de Posição de Conteúdo 4" descr="Uma imagem com texto, eletrónica&#10;&#10;Descrição gerada automaticamente">
            <a:extLst>
              <a:ext uri="{FF2B5EF4-FFF2-40B4-BE49-F238E27FC236}">
                <a16:creationId xmlns:a16="http://schemas.microsoft.com/office/drawing/2014/main" xmlns="" id="{85D8CCF5-1DC2-477B-8DE0-C4A8B8C34B7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4950" y="1678638"/>
            <a:ext cx="8674100" cy="4075399"/>
          </a:xfrm>
        </p:spPr>
      </p:pic>
    </p:spTree>
    <p:extLst>
      <p:ext uri="{BB962C8B-B14F-4D97-AF65-F5344CB8AC3E}">
        <p14:creationId xmlns:p14="http://schemas.microsoft.com/office/powerpoint/2010/main" val="7297191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BD11DC8C-0B9B-4A56-96A8-B6F31C4E01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1054" y="719692"/>
            <a:ext cx="8672946" cy="533400"/>
          </a:xfrm>
        </p:spPr>
        <p:txBody>
          <a:bodyPr>
            <a:noAutofit/>
          </a:bodyPr>
          <a:lstStyle/>
          <a:p>
            <a:r>
              <a:rPr lang="pt-PT" sz="3200" b="1" dirty="0">
                <a:solidFill>
                  <a:schemeClr val="tx2"/>
                </a:solidFill>
              </a:rPr>
              <a:t>Glossário interdisciplinar: algumas áreas de competência do PA convocadas</a:t>
            </a:r>
            <a:endParaRPr lang="pt-PT" sz="3200" b="1" dirty="0"/>
          </a:p>
        </p:txBody>
      </p:sp>
      <p:graphicFrame>
        <p:nvGraphicFramePr>
          <p:cNvPr id="4" name="Marcador de Posição de Conteúdo 3">
            <a:extLst>
              <a:ext uri="{FF2B5EF4-FFF2-40B4-BE49-F238E27FC236}">
                <a16:creationId xmlns:a16="http://schemas.microsoft.com/office/drawing/2014/main" xmlns="" id="{82770E1F-8840-4910-BF4D-BC0A6D9E9713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283984" y="1473200"/>
          <a:ext cx="8576031" cy="457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5867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858677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858677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432048">
                <a:tc>
                  <a:txBody>
                    <a:bodyPr/>
                    <a:lstStyle/>
                    <a:p>
                      <a:pPr algn="ctr"/>
                      <a:r>
                        <a:rPr lang="pt-PT" sz="1800" dirty="0">
                          <a:solidFill>
                            <a:schemeClr val="bg1"/>
                          </a:solidFill>
                        </a:rPr>
                        <a:t>A - Linguagens e textos</a:t>
                      </a:r>
                      <a:endParaRPr lang="pt-PT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21707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800" dirty="0">
                          <a:solidFill>
                            <a:schemeClr val="bg1"/>
                          </a:solidFill>
                        </a:rPr>
                        <a:t>B - Informação e comunicação</a:t>
                      </a:r>
                      <a:endParaRPr lang="pt-PT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21707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800" b="1" i="0" u="none" strike="noStrike" kern="1200" baseline="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F- Desenvolvimento pessoal e autonomia</a:t>
                      </a:r>
                      <a:endParaRPr lang="pt-PT" sz="18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21707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t-PT" sz="14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As competências associadas às </a:t>
                      </a:r>
                      <a:r>
                        <a:rPr lang="pt-PT" sz="1400" b="0" i="1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linguagens e textos </a:t>
                      </a:r>
                      <a:r>
                        <a:rPr lang="pt-PT" sz="14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implicam que os alunos sejam capazes de:</a:t>
                      </a:r>
                    </a:p>
                    <a:p>
                      <a:r>
                        <a:rPr lang="pt-PT" sz="1400" b="0" i="0" u="none" strike="noStrike" kern="1200" baseline="0" dirty="0">
                          <a:solidFill>
                            <a:srgbClr val="880016"/>
                          </a:solidFill>
                          <a:latin typeface="+mn-lt"/>
                          <a:ea typeface="+mn-ea"/>
                          <a:cs typeface="+mn-cs"/>
                        </a:rPr>
                        <a:t>- </a:t>
                      </a:r>
                      <a:r>
                        <a:rPr lang="pt-PT" sz="1400" b="0" i="0" u="none" strike="noStrike" kern="1200" baseline="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utilizar de modo proficiente diferentes linguagens simbólicas associadas às línguas (língua materna </a:t>
                      </a:r>
                      <a:r>
                        <a:rPr lang="pt-PT" sz="14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 línguas estrangeiras), </a:t>
                      </a:r>
                      <a:r>
                        <a:rPr lang="pt-PT" sz="1400" b="0" i="0" u="none" strike="noStrike" kern="1200" baseline="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à literatura, à música, às artes, às tecnologias, à matemática e à ciência;</a:t>
                      </a:r>
                    </a:p>
                    <a:p>
                      <a:r>
                        <a:rPr lang="pt-PT" sz="14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 aplicar estas linguagens de modo adequado aos diferentes contextos de comunicação, em ambientes analógico e digital;</a:t>
                      </a:r>
                    </a:p>
                    <a:p>
                      <a:r>
                        <a:rPr lang="pt-PT" sz="14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 </a:t>
                      </a:r>
                      <a:r>
                        <a:rPr lang="pt-PT" sz="1400" b="0" i="0" u="none" strike="noStrike" kern="1200" baseline="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dominar capacidades nucleares de compreensão e de expressão nas modalidades oral, escrita</a:t>
                      </a:r>
                      <a:r>
                        <a:rPr lang="pt-PT" sz="14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visual e multimodal.</a:t>
                      </a:r>
                      <a:endParaRPr lang="pt-P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sz="14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As competências associadas à </a:t>
                      </a:r>
                      <a:r>
                        <a:rPr lang="pt-PT" sz="1400" b="0" i="1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informação e comunicação </a:t>
                      </a:r>
                      <a:r>
                        <a:rPr lang="pt-PT" sz="14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implicam que os alunos sejam capazes de:</a:t>
                      </a:r>
                    </a:p>
                    <a:p>
                      <a:r>
                        <a:rPr lang="pt-PT" sz="14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 </a:t>
                      </a:r>
                      <a:r>
                        <a:rPr lang="pt-PT" sz="1400" b="0" i="0" u="none" strike="noStrike" kern="1200" baseline="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utilizar e dominar instrumentos diversificados para pesquisar, </a:t>
                      </a:r>
                      <a:r>
                        <a:rPr lang="pt-PT" sz="14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descrever, avaliar, </a:t>
                      </a:r>
                      <a:r>
                        <a:rPr lang="pt-PT" sz="1400" b="0" i="0" u="none" strike="noStrike" kern="1200" baseline="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validar e mobilizar informação de forma crítica e autónoma, verificando diferentes fontes documentais e a sua credibilidade;</a:t>
                      </a:r>
                    </a:p>
                    <a:p>
                      <a:r>
                        <a:rPr lang="pt-PT" sz="1400" b="0" i="0" u="none" strike="noStrike" kern="1200" baseline="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- transformar a informação em conhecimento;</a:t>
                      </a:r>
                    </a:p>
                    <a:p>
                      <a:r>
                        <a:rPr lang="pt-PT" sz="14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 comunicar e colaborar de forma adequada e segura, utilizando diferentes tipos de ferramentas (analógicas e digitais), seguindo as regras de conduta próprias de cada ambiente.</a:t>
                      </a:r>
                      <a:endParaRPr lang="pt-P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sz="14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As competências associadas ao </a:t>
                      </a:r>
                      <a:r>
                        <a:rPr lang="pt-PT" sz="1400" b="0" i="1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desenvolvimento pessoal e autonomia </a:t>
                      </a:r>
                      <a:r>
                        <a:rPr lang="pt-PT" sz="14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implicam que os alunos sejam capazes de:</a:t>
                      </a:r>
                    </a:p>
                    <a:p>
                      <a:r>
                        <a:rPr lang="pt-PT" sz="14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 identificar áreas de interesse e de necessidade de aquisição de novas competências;</a:t>
                      </a:r>
                    </a:p>
                    <a:p>
                      <a:pPr marL="88900" indent="-88900">
                        <a:buFontTx/>
                        <a:buChar char="-"/>
                      </a:pPr>
                      <a:r>
                        <a:rPr lang="pt-PT" sz="14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consolidar e aprofundar as que já possuem, numa perspetiva de aprendizagem ao longo da vida;</a:t>
                      </a:r>
                    </a:p>
                    <a:p>
                      <a:pPr marL="88900" indent="-88900">
                        <a:buFontTx/>
                        <a:buChar char="-"/>
                      </a:pPr>
                      <a:r>
                        <a:rPr lang="pt-PT" sz="1350" b="0" i="0" u="none" strike="noStrike" kern="1200" baseline="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estabelecer relações entre conhecimentos</a:t>
                      </a:r>
                      <a:r>
                        <a:rPr lang="pt-PT" sz="135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emoções e comportamentos;</a:t>
                      </a:r>
                      <a:endParaRPr lang="pt-PT" sz="1400" b="0" i="0" u="none" strike="noStrike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pt-PT" sz="14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 </a:t>
                      </a:r>
                      <a:r>
                        <a:rPr lang="pt-PT" sz="1350" b="0" i="0" u="none" strike="noStrike" kern="1200" baseline="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estabelecer objetivos, traçar planos e concretizar projetos, com sentido de responsabilidade e autonomia</a:t>
                      </a:r>
                      <a:r>
                        <a:rPr lang="pt-PT" sz="1400" b="0" i="0" u="none" strike="noStrike" kern="1200" baseline="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pt-PT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178848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>
            <a:extLst>
              <a:ext uri="{FF2B5EF4-FFF2-40B4-BE49-F238E27FC236}">
                <a16:creationId xmlns:a16="http://schemas.microsoft.com/office/drawing/2014/main" xmlns="" id="{CBF579DC-12C6-90EE-2F59-E64D07A299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525" y="541892"/>
            <a:ext cx="8672946" cy="533400"/>
          </a:xfrm>
        </p:spPr>
        <p:txBody>
          <a:bodyPr/>
          <a:lstStyle/>
          <a:p>
            <a:pPr algn="l"/>
            <a:r>
              <a:rPr lang="en-US" dirty="0"/>
              <a:t>Plataforma Moodle - APP</a:t>
            </a:r>
          </a:p>
        </p:txBody>
      </p:sp>
      <p:pic>
        <p:nvPicPr>
          <p:cNvPr id="5" name="Marcador de Posição de Conteúdo 4" descr="Uma imagem com texto&#10;&#10;Descrição gerada automaticamente">
            <a:extLst>
              <a:ext uri="{FF2B5EF4-FFF2-40B4-BE49-F238E27FC236}">
                <a16:creationId xmlns:a16="http://schemas.microsoft.com/office/drawing/2014/main" xmlns="" id="{6DEE434E-2D57-47AE-37A5-7A9590A21C2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5526" y="2060848"/>
            <a:ext cx="8672945" cy="1908047"/>
          </a:xfrm>
          <a:noFill/>
        </p:spPr>
      </p:pic>
      <p:sp>
        <p:nvSpPr>
          <p:cNvPr id="6" name="CaixaDeTexto 5">
            <a:extLst>
              <a:ext uri="{FF2B5EF4-FFF2-40B4-BE49-F238E27FC236}">
                <a16:creationId xmlns:a16="http://schemas.microsoft.com/office/drawing/2014/main" xmlns="" id="{05EB261C-E584-CFB6-5853-AD2E831B6723}"/>
              </a:ext>
            </a:extLst>
          </p:cNvPr>
          <p:cNvSpPr txBox="1"/>
          <p:nvPr/>
        </p:nvSpPr>
        <p:spPr>
          <a:xfrm>
            <a:off x="235525" y="4365104"/>
            <a:ext cx="73448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b="0" i="0" dirty="0">
                <a:solidFill>
                  <a:srgbClr val="212529"/>
                </a:solidFill>
                <a:effectLst/>
                <a:latin typeface="-apple-system"/>
              </a:rPr>
              <a:t> </a:t>
            </a:r>
            <a:r>
              <a:rPr lang="pt-PT" b="0" i="0" u="none" strike="noStrike" dirty="0">
                <a:solidFill>
                  <a:srgbClr val="0F6FC5"/>
                </a:solidFill>
                <a:effectLst/>
                <a:latin typeface="-apple-system"/>
                <a:hlinkClick r:id="rId3" tooltip="Glossário"/>
              </a:rPr>
              <a:t>Glossário Interdisciplinar || Paredes, 2022-2023</a:t>
            </a:r>
            <a:endParaRPr lang="pt-PT" b="0" i="0" dirty="0">
              <a:solidFill>
                <a:srgbClr val="212529"/>
              </a:solidFill>
              <a:effectLst/>
              <a:latin typeface="-apple-system"/>
            </a:endParaRPr>
          </a:p>
          <a:p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2366105353"/>
      </p:ext>
    </p:extLst>
  </p:cSld>
  <p:clrMapOvr>
    <a:masterClrMapping/>
  </p:clrMapOvr>
</p:sld>
</file>

<file path=ppt/theme/theme1.xml><?xml version="1.0" encoding="utf-8"?>
<a:theme xmlns:a="http://schemas.openxmlformats.org/drawingml/2006/main" name="Blank">
  <a:themeElements>
    <a:clrScheme name="Office">
      <a:dk1>
        <a:sysClr val="windowText" lastClr="000000"/>
      </a:dk1>
      <a:lt1>
        <a:sysClr val="window" lastClr="FFFFFF"/>
      </a:lt1>
      <a:dk2>
        <a:srgbClr val="6E747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85296"/>
      </a:hlink>
      <a:folHlink>
        <a:srgbClr val="993366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atMod val="100000"/>
                <a:shade val="0"/>
              </a:schemeClr>
            </a:gs>
            <a:gs pos="0">
              <a:scrgbClr r="0" g="0" b="0"/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570</TotalTime>
  <Words>691</Words>
  <Application>Microsoft Office PowerPoint</Application>
  <PresentationFormat>Apresentação no Ecrã (4:3)</PresentationFormat>
  <Paragraphs>141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dos diapositivos</vt:lpstr>
      </vt:variant>
      <vt:variant>
        <vt:i4>6</vt:i4>
      </vt:variant>
    </vt:vector>
  </HeadingPairs>
  <TitlesOfParts>
    <vt:vector size="7" baseType="lpstr">
      <vt:lpstr>Blank</vt:lpstr>
      <vt:lpstr>Apresentação do PowerPoint</vt:lpstr>
      <vt:lpstr>Léxico em contexto: um glossário interdisciplinar com Português e Música</vt:lpstr>
      <vt:lpstr>Léxico em contexto: um glossário interdisciplinar com Português e Música</vt:lpstr>
      <vt:lpstr>Apresentação do PowerPoint</vt:lpstr>
      <vt:lpstr>Glossário interdisciplinar: algumas áreas de competência do PA convocadas</vt:lpstr>
      <vt:lpstr>Plataforma Moodle - APP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Filomena Viegas</dc:creator>
  <cp:lastModifiedBy>Professor</cp:lastModifiedBy>
  <cp:revision>30</cp:revision>
  <dcterms:created xsi:type="dcterms:W3CDTF">2021-01-19T17:09:20Z</dcterms:created>
  <dcterms:modified xsi:type="dcterms:W3CDTF">2024-10-01T10:14:11Z</dcterms:modified>
</cp:coreProperties>
</file>