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451" r:id="rId2"/>
    <p:sldId id="488" r:id="rId3"/>
    <p:sldId id="489" r:id="rId4"/>
    <p:sldId id="454" r:id="rId5"/>
    <p:sldId id="490" r:id="rId6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omena Viegas" initials="FV" lastIdx="1" clrIdx="0">
    <p:extLst>
      <p:ext uri="{19B8F6BF-5375-455C-9EA6-DF929625EA0E}">
        <p15:presenceInfo xmlns:p15="http://schemas.microsoft.com/office/powerpoint/2012/main" userId="059ed02ba9f591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076"/>
    <a:srgbClr val="507470"/>
    <a:srgbClr val="AEAFE4"/>
    <a:srgbClr val="F3F3FB"/>
    <a:srgbClr val="4A7059"/>
    <a:srgbClr val="666632"/>
    <a:srgbClr val="B5B6E6"/>
    <a:srgbClr val="CCC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1" autoAdjust="0"/>
    <p:restoredTop sz="96173" autoAdjust="0"/>
  </p:normalViewPr>
  <p:slideViewPr>
    <p:cSldViewPr showGuides="1">
      <p:cViewPr>
        <p:scale>
          <a:sx n="110" d="100"/>
          <a:sy n="110" d="100"/>
        </p:scale>
        <p:origin x="144" y="-17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440BC-6F64-434C-93BE-964B4819733E}" type="datetimeFigureOut">
              <a:rPr lang="pt-PT" smtClean="0"/>
              <a:t>10/10/2024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655B-5EDE-4FA6-A649-BBB7C6F10D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0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o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8C1B202B-28CD-4948-9DFB-C892E26C51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0527"/>
            <a:ext cx="9132583" cy="315835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236EC7-CAD4-4FBB-9429-E994399F7E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99" y="2018776"/>
            <a:ext cx="1018141" cy="1700103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B610021-3B8D-403F-85CF-808D0A6F44F6}"/>
              </a:ext>
            </a:extLst>
          </p:cNvPr>
          <p:cNvSpPr/>
          <p:nvPr userDrawn="1"/>
        </p:nvSpPr>
        <p:spPr>
          <a:xfrm>
            <a:off x="2859062" y="3286776"/>
            <a:ext cx="478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pt-PT" sz="2400" b="0" i="0" dirty="0">
                <a:solidFill>
                  <a:srgbClr val="C00000"/>
                </a:solidFill>
                <a:effectLst/>
                <a:latin typeface="Philosopher"/>
              </a:rPr>
              <a:t>LEITURA, LITERATURA e GRAMÁTICA</a:t>
            </a:r>
            <a:r>
              <a:rPr lang="pt-PT" sz="2400" b="1" i="0" dirty="0">
                <a:solidFill>
                  <a:srgbClr val="C00000"/>
                </a:solidFill>
                <a:effectLst/>
                <a:latin typeface="Philosopher"/>
              </a:rPr>
              <a:t> </a:t>
            </a:r>
            <a:endParaRPr lang="pt-PT" sz="2400" b="0" i="0" dirty="0">
              <a:solidFill>
                <a:srgbClr val="C00000"/>
              </a:solidFill>
              <a:effectLst/>
              <a:latin typeface="Philosopher"/>
            </a:endParaRPr>
          </a:p>
        </p:txBody>
      </p:sp>
    </p:spTree>
    <p:extLst>
      <p:ext uri="{BB962C8B-B14F-4D97-AF65-F5344CB8AC3E}">
        <p14:creationId xmlns:p14="http://schemas.microsoft.com/office/powerpoint/2010/main" val="385622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5525" y="541892"/>
            <a:ext cx="8672946" cy="533400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t-PT" sz="2400" smtClean="0">
                <a:effectLst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t-P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5" y="1075292"/>
            <a:ext cx="8672945" cy="5283118"/>
          </a:xfrm>
        </p:spPr>
        <p:txBody>
          <a:bodyPr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7252741" y="6450899"/>
            <a:ext cx="1655729" cy="2721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200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setembro - 2024</a:t>
            </a:r>
            <a:endParaRPr lang="pt-PT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710417" y="122417"/>
            <a:ext cx="77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1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Aprendizagens Essenciais de Português nos ensinos Básico e Secundário</a:t>
            </a:r>
            <a:endParaRPr lang="pt-PT" sz="1800" b="1" dirty="0">
              <a:solidFill>
                <a:schemeClr val="bg1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75BB240-DE26-433B-B255-B5A63D07994F}"/>
              </a:ext>
            </a:extLst>
          </p:cNvPr>
          <p:cNvSpPr txBox="1"/>
          <p:nvPr userDrawn="1"/>
        </p:nvSpPr>
        <p:spPr>
          <a:xfrm>
            <a:off x="117987" y="6489830"/>
            <a:ext cx="275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   IV Jornadas Pedagógicas APP - Paredes </a:t>
            </a:r>
          </a:p>
        </p:txBody>
      </p:sp>
    </p:spTree>
    <p:extLst>
      <p:ext uri="{BB962C8B-B14F-4D97-AF65-F5344CB8AC3E}">
        <p14:creationId xmlns:p14="http://schemas.microsoft.com/office/powerpoint/2010/main" val="8448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7A7F-CDE7-4C4B-AAB2-7A7E427E069E}" type="datetimeFigureOut">
              <a:rPr lang="pt-PT" smtClean="0"/>
              <a:pPr/>
              <a:t>10/10/2024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DD7B7-B982-42AE-B86D-1541088D531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874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pedia.pt/dicionarios/lingua-portuguesa/" TargetMode="External"/><Relationship Id="rId2" Type="http://schemas.openxmlformats.org/officeDocument/2006/relationships/hyperlink" Target="https://www.infopedia.pt/dicionarios/lingua-portuguesa/combina%C3%A7%C3%A3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form.pt/moodle27/mod/glossary/view.php?id=1544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ção de Conteúdo 11" descr="Uma imagem com texto&#10;&#10;Descrição gerada automaticamente">
            <a:extLst>
              <a:ext uri="{FF2B5EF4-FFF2-40B4-BE49-F238E27FC236}">
                <a16:creationId xmlns:a16="http://schemas.microsoft.com/office/drawing/2014/main" id="{26F24EE3-7564-43BD-BA7D-61AD3B040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1255018" cy="1549405"/>
          </a:xfr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5FD49E38-CB18-431A-9FE9-C7BC4C7DC65F}"/>
              </a:ext>
            </a:extLst>
          </p:cNvPr>
          <p:cNvSpPr txBox="1">
            <a:spLocks/>
          </p:cNvSpPr>
          <p:nvPr/>
        </p:nvSpPr>
        <p:spPr>
          <a:xfrm>
            <a:off x="235525" y="332656"/>
            <a:ext cx="8512939" cy="2382546"/>
          </a:xfrm>
          <a:prstGeom prst="rect">
            <a:avLst/>
          </a:prstGeom>
          <a:solidFill>
            <a:srgbClr val="217076"/>
          </a:solidFill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A música das palavras: </a:t>
            </a:r>
          </a:p>
          <a:p>
            <a:pPr algn="ctr">
              <a:lnSpc>
                <a:spcPct val="150000"/>
              </a:lnSpc>
            </a:pPr>
            <a:r>
              <a:rPr lang="pt-PT" sz="5700" dirty="0">
                <a:solidFill>
                  <a:schemeClr val="bg1"/>
                </a:solidFill>
              </a:rPr>
              <a:t>interdisciplinaridade em Português e Música</a:t>
            </a:r>
          </a:p>
          <a:p>
            <a:pPr algn="ctr">
              <a:lnSpc>
                <a:spcPct val="150000"/>
              </a:lnSpc>
            </a:pPr>
            <a:endParaRPr lang="pt-PT" dirty="0">
              <a:solidFill>
                <a:schemeClr val="bg1"/>
              </a:solidFill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1B8AE5E-6033-492E-AED5-0AA19F0CAC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3284984"/>
            <a:ext cx="1584176" cy="16258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DFAECAB-90B2-DBF9-6B96-C0630120665C}"/>
              </a:ext>
            </a:extLst>
          </p:cNvPr>
          <p:cNvSpPr txBox="1"/>
          <p:nvPr/>
        </p:nvSpPr>
        <p:spPr>
          <a:xfrm>
            <a:off x="1547664" y="5733256"/>
            <a:ext cx="65527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/>
              <a:t>Formadoras: Filomena Viegas, Manuela Encarnação</a:t>
            </a:r>
          </a:p>
          <a:p>
            <a:r>
              <a:rPr lang="pt-PT" dirty="0"/>
              <a:t>Formando: </a:t>
            </a:r>
            <a:r>
              <a:rPr lang="pt-PT"/>
              <a:t>Nuno Ramos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075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744D9DB-1C86-4CD0-A2D4-FBED5CB02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9270" y="179727"/>
            <a:ext cx="8345637" cy="512650"/>
          </a:xfrm>
        </p:spPr>
        <p:txBody>
          <a:bodyPr>
            <a:noAutofit/>
          </a:bodyPr>
          <a:lstStyle/>
          <a:p>
            <a:pPr lvl="0"/>
            <a:r>
              <a:rPr lang="pt-PT" sz="2000" b="1" dirty="0">
                <a:solidFill>
                  <a:srgbClr val="909090"/>
                </a:solidFill>
              </a:rPr>
              <a:t>Léxico em contexto: um glossário interdisciplinar com Português e Música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D2E650E-9E1B-4243-AAE8-293FA567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24" y="1271341"/>
            <a:ext cx="8672945" cy="5283118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93352A0-47E4-4878-8381-1346690D4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29659"/>
              </p:ext>
            </p:extLst>
          </p:nvPr>
        </p:nvGraphicFramePr>
        <p:xfrm>
          <a:off x="247434" y="756104"/>
          <a:ext cx="8649123" cy="737738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12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8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7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10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Significados de palavras</a:t>
                      </a:r>
                      <a:endParaRPr lang="pt-PT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3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</a:rPr>
                        <a:t>PALAVRA</a:t>
                      </a:r>
                      <a:endParaRPr lang="pt-PT" sz="1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na linguagem corrente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</a:rPr>
                        <a:t>Conceitos especializados</a:t>
                      </a:r>
                      <a:endParaRPr lang="pt-PT" sz="1400" b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PORTUGUÊS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MÚSICA</a:t>
                      </a:r>
                      <a:endParaRPr lang="pt-PT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51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Calibri" panose="020F0502020204030204" pitchFamily="34" charset="0"/>
                          <a:ea typeface="Cambria"/>
                          <a:cs typeface="Calibri" panose="020F0502020204030204" pitchFamily="34" charset="0"/>
                        </a:rPr>
                        <a:t>Canto 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(1) emissão de sons musicais; ato de cantar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(2) versos destinados a serem cantados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(3) Cantiga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(4) LITERATURA composição poética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(5) ZOOLOGIA som ou conjunto de sons mais ou menos harmoniosos emitidos pelas aves ou por outros animais</a:t>
                      </a:r>
                    </a:p>
                    <a:p>
                      <a:pPr fontAlgn="base"/>
                      <a:endParaRPr lang="pt-PT" sz="10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(1) 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 </a:t>
                      </a:r>
                      <a:r>
                        <a:rPr lang="pt-PT" sz="1000" b="1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tem uma técnica bem definida que depende do uso dos pulmões, que agem como uma fonte de ar.</a:t>
                      </a:r>
                    </a:p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(2) 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 poesia alternada, que é o </a:t>
                      </a:r>
                      <a:r>
                        <a:rPr lang="pt-PT" sz="1000" b="1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 «amebeu» dos antigos gregos, é familiar a António Ramos Rosa.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(6) 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…abstraia-se dos ruídos lá de fora e concentre a sua atenção nos </a:t>
                      </a:r>
                      <a:r>
                        <a:rPr lang="pt-PT" sz="1000" b="1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cantos 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das aves que habitam o Jardim.</a:t>
                      </a:r>
                    </a:p>
                    <a:p>
                      <a:pPr fontAlgn="base"/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Um </a:t>
                      </a:r>
                      <a:r>
                        <a:rPr lang="pt-PT" sz="1000" b="1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</a:t>
                      </a: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 em métrica poética, é a divisão principal de um poema longo, em especial da poesia épica.</a:t>
                      </a:r>
                    </a:p>
                    <a:p>
                      <a:endParaRPr lang="pt-PT" sz="1000" b="0" i="1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Os Lusíadas são um poema épico (…) em verso que se organiza, do ponto de vista da estrutura externa, em dez </a:t>
                      </a:r>
                      <a:r>
                        <a:rPr lang="pt-PT" sz="1000" b="0" i="1" u="sng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cantos</a:t>
                      </a:r>
                      <a:r>
                        <a:rPr lang="pt-PT" sz="1000" b="0" i="1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,…</a:t>
                      </a:r>
                    </a:p>
                    <a:p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(https://ensina.rtp.pt/explicador/os-lusiadas-de-luis-de-camoes/)</a:t>
                      </a:r>
                      <a:endParaRPr lang="pt-PT" sz="1000" i="0" dirty="0">
                        <a:effectLst/>
                      </a:endParaRP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b="1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Canto</a:t>
                      </a: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 é o ato de produzir sons musicais utilizando a voz, variando a altura de acordo com a melodia e o ritmo. </a:t>
                      </a:r>
                      <a:endParaRPr lang="pt-PT" sz="1000" i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/>
                        <a:t>Ex: </a:t>
                      </a:r>
                      <a:r>
                        <a:rPr lang="pt-PT" sz="1000" i="1" dirty="0"/>
                        <a:t>Uma criança do 1.º ano do 1.º CEB, de uma determinada escola e região do país, pode estar preparada para realizar tarefas bastante complexas, próprias para um final de ciclo, em termos do </a:t>
                      </a:r>
                      <a:r>
                        <a:rPr lang="pt-PT" sz="1000" i="1" u="sng" dirty="0"/>
                        <a:t>canto</a:t>
                      </a:r>
                      <a:r>
                        <a:rPr lang="pt-PT" sz="1000" i="1" dirty="0"/>
                        <a:t>,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5)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+mn-lt"/>
                          <a:ea typeface="Cambria"/>
                          <a:cs typeface="Times New Roman"/>
                        </a:rPr>
                        <a:t>Composição</a:t>
                      </a:r>
                    </a:p>
                  </a:txBody>
                  <a:tcPr marL="58525" marR="58525" marT="0" marB="0"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(1) ato ou efeito de compor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(2) forma como os elementos de um todo se organizam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(3) todo resultante da disposição das partes componentes; </a:t>
                      </a:r>
                      <a:r>
                        <a:rPr lang="pt-PT" sz="1000" b="0" i="0" kern="1200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combinação</a:t>
                      </a:r>
                      <a:endParaRPr lang="pt-PT" sz="1000" b="0" i="0" kern="12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(4) aquilo de que uma coisa é constituída; estrutura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(5) produção literária, artística ou científica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(6) exercício escolar que consiste em escrever um texto sobre um tema proposto; redação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(7) MÚSICA arte de compor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(8) MÚSICA obra musical</a:t>
                      </a:r>
                    </a:p>
                    <a:p>
                      <a:pPr fontAlgn="base"/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(9) GRAMÁTICA processo de formação de palavras em que se juntam duas ou mais palavras ou radicais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Ex:</a:t>
                      </a: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(1)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Fez uma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errada das suas palavras. 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(2)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(…) A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 da canção foi um desastre.</a:t>
                      </a:r>
                      <a:b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</a:br>
                      <a:r>
                        <a:rPr lang="pt-PT" sz="1000" i="0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(3) </a:t>
                      </a:r>
                      <a:r>
                        <a:rPr lang="pt-PT" sz="1000" i="1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A peça mereceu o aplauso da crítica pela excelente </a:t>
                      </a:r>
                      <a:r>
                        <a:rPr lang="pt-PT" sz="1000" i="1" u="sng" dirty="0">
                          <a:effectLst/>
                          <a:latin typeface="Cambria"/>
                          <a:ea typeface="Cambria"/>
                          <a:cs typeface="Times New Roman"/>
                        </a:rPr>
                        <a:t>interpretação. </a:t>
                      </a: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fontAlgn="base"/>
                      <a:endParaRPr lang="pt-PT" sz="1000" b="0" i="0" kern="1200" dirty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 </a:t>
                      </a:r>
                      <a:r>
                        <a:rPr lang="pt-PT" sz="1000" b="1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composição</a:t>
                      </a: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 é caracterizada pelo processo em que novas palavras são formadas a partir da junção de palavras ou radicais já existentes.</a:t>
                      </a:r>
                    </a:p>
                    <a:p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dirty="0"/>
                        <a:t>Compreender a composição como processo de formação de palavras.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Português- 5.º ano, p.12)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i="0" dirty="0">
                        <a:effectLst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A </a:t>
                      </a:r>
                      <a:r>
                        <a:rPr lang="pt-PT" sz="1000" b="1" i="0" u="none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composição</a:t>
                      </a:r>
                      <a:r>
                        <a:rPr lang="pt-PT" sz="1000" b="0" i="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musical é o processo criativo de escrever música, combinando elementos como melodia, harmonia, ritmo, …</a:t>
                      </a: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000" b="0" i="0" u="none" strike="noStrike" kern="1200" baseline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Ex: </a:t>
                      </a:r>
                      <a:r>
                        <a:rPr lang="pt-PT" sz="1000" i="1" dirty="0"/>
                        <a:t>Desta forma, propõe-se que, à medida que progridem, os alunos aprofundem a sua apreciação, compreensão e desempenho musicais, permitindo criar, recriar e ouvir através do desenvolvimento de competências de experimentação, de improvisação, de </a:t>
                      </a:r>
                      <a:r>
                        <a:rPr lang="pt-PT" sz="1000" i="1" u="sng" dirty="0"/>
                        <a:t>composição</a:t>
                      </a:r>
                      <a:r>
                        <a:rPr lang="pt-PT" sz="1000" i="1" dirty="0"/>
                        <a:t>,…  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(AE Música- 1CEB, p. 2)</a:t>
                      </a:r>
                      <a:r>
                        <a:rPr lang="pt-PT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t-PT" sz="1000" i="1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58525" marR="58525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ângulo 10">
            <a:extLst>
              <a:ext uri="{FF2B5EF4-FFF2-40B4-BE49-F238E27FC236}">
                <a16:creationId xmlns:a16="http://schemas.microsoft.com/office/drawing/2014/main" id="{4B7CB33B-0E46-4549-B7AC-BDC80B18ED4C}"/>
              </a:ext>
            </a:extLst>
          </p:cNvPr>
          <p:cNvSpPr/>
          <p:nvPr/>
        </p:nvSpPr>
        <p:spPr>
          <a:xfrm>
            <a:off x="259345" y="8204381"/>
            <a:ext cx="86491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Fontes: </a:t>
            </a:r>
            <a:r>
              <a:rPr kumimoji="0" lang="pt-PT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https://www.infopedia.pt/dicionarios/lingua-portuguesa/</a:t>
            </a:r>
            <a:r>
              <a:rPr kumimoji="0" lang="pt-PT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pt-P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2001; Aprendizagens Essenciais de Português, de  Música e de Educação Musical, 2018.</a:t>
            </a:r>
          </a:p>
        </p:txBody>
      </p:sp>
    </p:spTree>
    <p:extLst>
      <p:ext uri="{BB962C8B-B14F-4D97-AF65-F5344CB8AC3E}">
        <p14:creationId xmlns:p14="http://schemas.microsoft.com/office/powerpoint/2010/main" val="407324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1DDB1-500E-42BA-A5ED-6E13DFB33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" name="Marcador de Posição de Conteúdo 4" descr="Uma imagem com texto, eletrónica&#10;&#10;Descrição gerada automaticamente">
            <a:extLst>
              <a:ext uri="{FF2B5EF4-FFF2-40B4-BE49-F238E27FC236}">
                <a16:creationId xmlns:a16="http://schemas.microsoft.com/office/drawing/2014/main" id="{85D8CCF5-1DC2-477B-8DE0-C4A8B8C34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678638"/>
            <a:ext cx="8674100" cy="4075399"/>
          </a:xfrm>
        </p:spPr>
      </p:pic>
    </p:spTree>
    <p:extLst>
      <p:ext uri="{BB962C8B-B14F-4D97-AF65-F5344CB8AC3E}">
        <p14:creationId xmlns:p14="http://schemas.microsoft.com/office/powerpoint/2010/main" val="72971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1DC8C-0B9B-4A56-96A8-B6F31C4E0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4" y="719692"/>
            <a:ext cx="8672946" cy="533400"/>
          </a:xfrm>
        </p:spPr>
        <p:txBody>
          <a:bodyPr>
            <a:noAutofit/>
          </a:bodyPr>
          <a:lstStyle/>
          <a:p>
            <a:r>
              <a:rPr lang="pt-PT" sz="3200" b="1" dirty="0">
                <a:solidFill>
                  <a:schemeClr val="tx2"/>
                </a:solidFill>
              </a:rPr>
              <a:t>Glossário interdisciplinar: algumas áreas de competência do PA convocadas</a:t>
            </a:r>
            <a:endParaRPr lang="pt-PT" sz="3200" b="1" dirty="0"/>
          </a:p>
        </p:txBody>
      </p:sp>
      <p:graphicFrame>
        <p:nvGraphicFramePr>
          <p:cNvPr id="4" name="Marcador de Posição de Conteúdo 3">
            <a:extLst>
              <a:ext uri="{FF2B5EF4-FFF2-40B4-BE49-F238E27FC236}">
                <a16:creationId xmlns:a16="http://schemas.microsoft.com/office/drawing/2014/main" id="{82770E1F-8840-4910-BF4D-BC0A6D9E97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3984" y="1473200"/>
          <a:ext cx="85760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8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8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A - Linguagens e textos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dirty="0">
                          <a:solidFill>
                            <a:schemeClr val="bg1"/>
                          </a:solidFill>
                        </a:rPr>
                        <a:t>B - Informação e comunicação</a:t>
                      </a:r>
                      <a:endParaRPr lang="pt-PT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F- Desenvolvimento pessoal e autonomia</a:t>
                      </a:r>
                      <a:endParaRPr lang="pt-PT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2170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às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linguagens e textos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880016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de modo proficiente diferentes linguagens simbólicas associadas às línguas (língua materna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 línguas estrangeiras),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à literatura, à música, às artes, às tecnologias, à matemática e à ciência;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aplicar estas linguagens de modo adequado aos diferentes contextos de comunicação, em ambientes analógico e digital;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dominar capacidades nucleares de compreensão e de expressão nas modalidades oral, escrita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visual e multimodal.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à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informação e comunicação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utilizar e dominar instrumentos diversificados para pesquisar,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descrever, avaliar, 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validar e mobilizar informação de forma crítica e autónoma, verificando diferentes fontes documentais e a sua credibilidade;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transformar a informação em conhecimento;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comunicar e colaborar de forma adequada e segura, utilizando diferentes tipos de ferramentas (analógicas e digitais), seguindo as regras de conduta próprias de cada ambiente.</a:t>
                      </a:r>
                      <a:endParaRPr lang="pt-P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 competências associadas ao </a:t>
                      </a:r>
                      <a:r>
                        <a:rPr lang="pt-PT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desenvolvimento pessoal e autonomia </a:t>
                      </a: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implicam que os alunos sejam capazes de:</a:t>
                      </a: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identificar áreas de interesse e de necessidade de aquisição de novas competências;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consolidar e aprofundar as que já possuem, numa perspetiva de aprendizagem ao longo da vida;</a:t>
                      </a:r>
                    </a:p>
                    <a:p>
                      <a:pPr marL="88900" indent="-88900">
                        <a:buFontTx/>
                        <a:buChar char="-"/>
                      </a:pP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relações entre conhecimentos</a:t>
                      </a:r>
                      <a:r>
                        <a:rPr lang="pt-PT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emoções e comportamentos;</a:t>
                      </a:r>
                      <a:endParaRPr lang="pt-PT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t-PT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t-PT" sz="135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estabelecer objetivos, traçar planos e concretizar projetos, com sentido de responsabilidade e autonomia</a:t>
                      </a:r>
                      <a:r>
                        <a:rPr lang="pt-PT" sz="1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t-PT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8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BF579DC-12C6-90EE-2F59-E64D07A29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25" y="541892"/>
            <a:ext cx="8672946" cy="533400"/>
          </a:xfrm>
        </p:spPr>
        <p:txBody>
          <a:bodyPr/>
          <a:lstStyle/>
          <a:p>
            <a:pPr algn="l"/>
            <a:r>
              <a:rPr lang="en-US" dirty="0"/>
              <a:t>Plataforma Moodle - APP</a:t>
            </a:r>
          </a:p>
        </p:txBody>
      </p:sp>
      <p:pic>
        <p:nvPicPr>
          <p:cNvPr id="5" name="Marcador de Posição de Conteúdo 4" descr="Uma imagem com texto&#10;&#10;Descrição gerada automaticamente">
            <a:extLst>
              <a:ext uri="{FF2B5EF4-FFF2-40B4-BE49-F238E27FC236}">
                <a16:creationId xmlns:a16="http://schemas.microsoft.com/office/drawing/2014/main" id="{6DEE434E-2D57-47AE-37A5-7A9590A21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2060848"/>
            <a:ext cx="8672945" cy="1908047"/>
          </a:xfrm>
          <a:noFill/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5EB261C-E584-CFB6-5853-AD2E831B6723}"/>
              </a:ext>
            </a:extLst>
          </p:cNvPr>
          <p:cNvSpPr txBox="1"/>
          <p:nvPr/>
        </p:nvSpPr>
        <p:spPr>
          <a:xfrm>
            <a:off x="235525" y="436510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0" i="0" dirty="0">
                <a:solidFill>
                  <a:srgbClr val="212529"/>
                </a:solidFill>
                <a:effectLst/>
                <a:latin typeface="-apple-system"/>
              </a:rPr>
              <a:t> </a:t>
            </a:r>
            <a:r>
              <a:rPr lang="pt-PT" b="0" i="0" u="none" strike="noStrike" dirty="0">
                <a:solidFill>
                  <a:srgbClr val="0F6FC5"/>
                </a:solidFill>
                <a:effectLst/>
                <a:latin typeface="-apple-system"/>
                <a:hlinkClick r:id="rId3" tooltip="Glossário"/>
              </a:rPr>
              <a:t>Glossário Interdisciplinar || Paredes, 2022-2023</a:t>
            </a:r>
            <a:endParaRPr lang="pt-PT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661053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891</Words>
  <Application>Microsoft Office PowerPoint</Application>
  <PresentationFormat>Apresentação no Ecrã (4:3)</PresentationFormat>
  <Paragraphs>69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Cambria</vt:lpstr>
      <vt:lpstr>Philosopher</vt:lpstr>
      <vt:lpstr>Blank</vt:lpstr>
      <vt:lpstr>Apresentação do PowerPoint</vt:lpstr>
      <vt:lpstr>Léxico em contexto: um glossário interdisciplinar com Português e Música</vt:lpstr>
      <vt:lpstr>Apresentação do PowerPoint</vt:lpstr>
      <vt:lpstr>Glossário interdisciplinar: algumas áreas de competência do PA convocadas</vt:lpstr>
      <vt:lpstr>Plataforma Moodle - APP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Filomena Viegas</dc:creator>
  <cp:lastModifiedBy>Nuno Filipe de Oliveira Ramos</cp:lastModifiedBy>
  <cp:revision>33</cp:revision>
  <dcterms:created xsi:type="dcterms:W3CDTF">2021-01-19T17:09:20Z</dcterms:created>
  <dcterms:modified xsi:type="dcterms:W3CDTF">2024-10-10T18:27:00Z</dcterms:modified>
</cp:coreProperties>
</file>