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451" r:id="rId2"/>
    <p:sldId id="488" r:id="rId3"/>
    <p:sldId id="491" r:id="rId4"/>
    <p:sldId id="489" r:id="rId5"/>
    <p:sldId id="454" r:id="rId6"/>
    <p:sldId id="490" r:id="rId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>
      <p:ext uri="{19B8F6BF-5375-455C-9EA6-DF929625EA0E}">
        <p15:presenceInfo xmlns:p15="http://schemas.microsoft.com/office/powerpoint/2012/main" userId="059ed02ba9f591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 varScale="1">
        <p:scale>
          <a:sx n="62" d="100"/>
          <a:sy n="62" d="100"/>
        </p:scale>
        <p:origin x="1310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setembro - 2024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form.pt/moodle27/mod/glossary/view.php?id=154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ção de Conteúdo 11" descr="Uma imagem com texto&#10;&#10;Descrição gerada automaticamente">
            <a:extLst>
              <a:ext uri="{FF2B5EF4-FFF2-40B4-BE49-F238E27FC236}">
                <a16:creationId xmlns:a16="http://schemas.microsoft.com/office/drawing/2014/main" id="{26F24EE3-7564-43BD-BA7D-61AD3B040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255018" cy="1549405"/>
          </a:xfr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5FD49E38-CB18-431A-9FE9-C7BC4C7DC65F}"/>
              </a:ext>
            </a:extLst>
          </p:cNvPr>
          <p:cNvSpPr txBox="1">
            <a:spLocks/>
          </p:cNvSpPr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A música das palavras: </a:t>
            </a: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interdisciplinaridade em Português e Música</a:t>
            </a:r>
          </a:p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1B8AE5E-6033-492E-AED5-0AA19F0CA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3284984"/>
            <a:ext cx="1584176" cy="16258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DFAECAB-90B2-DBF9-6B96-C0630120665C}"/>
              </a:ext>
            </a:extLst>
          </p:cNvPr>
          <p:cNvSpPr txBox="1"/>
          <p:nvPr/>
        </p:nvSpPr>
        <p:spPr>
          <a:xfrm>
            <a:off x="2843808" y="5733256"/>
            <a:ext cx="5256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/>
              <a:t>Filomena Viegas, Manuela Encarnação</a:t>
            </a:r>
          </a:p>
        </p:txBody>
      </p:sp>
    </p:spTree>
    <p:extLst>
      <p:ext uri="{BB962C8B-B14F-4D97-AF65-F5344CB8AC3E}">
        <p14:creationId xmlns:p14="http://schemas.microsoft.com/office/powerpoint/2010/main" val="38075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560281"/>
              </p:ext>
            </p:extLst>
          </p:nvPr>
        </p:nvGraphicFramePr>
        <p:xfrm>
          <a:off x="323528" y="-1971600"/>
          <a:ext cx="8672945" cy="73113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34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8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2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Interpretação 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(1) Sentido ou significado atribuído a alguma coisa.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Modo como é executada uma obra musical. (3) Modo como os atores desempenham o seu papel numa obra dramática ou cinematográfica.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</a:t>
                      </a: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(1)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Fez uma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errada das suas palavras. 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(…) 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canção foi um desastre.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peça mereceu o aplauso da crítica pela excelente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interpretação. 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Compreensão de informação explícita e implícita presente numa produção oral ou escrita. 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Mobilizar conhecimentos sobre a língua e sobre o mundo para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[a 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de]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expressões e segmentos de texto.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Português- 3.º ano, p.9)</a:t>
                      </a:r>
                    </a:p>
                    <a:p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>
                          <a:effectLst/>
                          <a:sym typeface="Symbol"/>
                        </a:rPr>
                        <a:t>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sym typeface="Symbol"/>
                        </a:rPr>
                        <a:t>D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esempenho; “e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xecução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musical, ou seja, cantar, tocar, movimentar, bem como as relativas a formas de comunicar/partilhar publicamente as 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performances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e/ou criações.”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0" u="sng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Interpretação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de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rimas</a:t>
                      </a:r>
                      <a:r>
                        <a:rPr lang="pt-PT" sz="10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 trava-línguas, lengalengas, etc., usando a voz (cantada ou falada) com diferentes intencionalidades </a:t>
                      </a:r>
                      <a:r>
                        <a:rPr lang="pt-PT" sz="1000" b="0" i="1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expressivas</a:t>
                      </a:r>
                      <a:r>
                        <a:rPr lang="pt-PT" sz="1000" b="0" i="0" u="none" strike="noStrike" kern="1200" baseline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7)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+mn-lt"/>
                          <a:ea typeface="Cambria"/>
                          <a:cs typeface="Times New Roman"/>
                        </a:rPr>
                        <a:t>Frase</a:t>
                      </a:r>
                      <a:endParaRPr lang="pt-PT" sz="1400" dirty="0"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Uma frase é um enunciado falado ou escrito que apresenta um sentido completo, podendo conter apenas uma ou mais palavras.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100" dirty="0">
                          <a:effectLst/>
                        </a:rPr>
                        <a:t>Reunião de palavras que formam um sentido completo; locução; expressão (Internet. Dicionário Priberam da Língua Portuguesa).</a:t>
                      </a:r>
                    </a:p>
                    <a:p>
                      <a:r>
                        <a:rPr lang="pt-PT" sz="1100" dirty="0">
                          <a:effectLst/>
                        </a:rPr>
                        <a:t>Ex: </a:t>
                      </a:r>
                      <a:r>
                        <a:rPr lang="pt-PT" sz="1100" i="1" dirty="0">
                          <a:effectLst/>
                        </a:rPr>
                        <a:t>Ele redige em frases curtas e concisas.</a:t>
                      </a:r>
                      <a:endParaRPr lang="pt-PT" sz="11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Expressão adaptada da sintaxe linguística usada para designar unidades musicais  de comprimentos variáveis. Uma frase é normalmente constituída por células e motivos  se organizam num antecedente (princípio da frase) e num consequente (conclusão da frase) (Cantar Mais).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 </a:t>
                      </a:r>
                      <a:r>
                        <a:rPr lang="pt-PT" sz="11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interpretação de uma canção obriga a uma identificação e a um reconhecimento de elementos musicais, a reprodução de motivos e frases musicais e, simultaneamente, de escolhas de intencionalidades expressivas(…) (</a:t>
                      </a: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AE Educação Musical, 2º CEB, p.3)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100" i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2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+mj-lt"/>
                        </a:rPr>
                        <a:t>Coda</a:t>
                      </a:r>
                      <a:endParaRPr lang="pt-PT" sz="1400" dirty="0">
                        <a:effectLst/>
                        <a:latin typeface="+mj-lt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Parte traseira a=cauda, retaguarda.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Fonética: parte final de uma sílaba, posterior ao núcleo (Dicionário Priberam da Língua Portuguesa)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 </a:t>
                      </a:r>
                      <a:r>
                        <a:rPr lang="pt-PT" sz="11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Na pala mar, o som “r “ funciona como coda.</a:t>
                      </a:r>
                      <a:endParaRPr lang="pt-PT" sz="1100" i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Termo italiano que significa cauda, em português, é a secção com que se termina uma música (Cantar Mais).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Ex: </a:t>
                      </a:r>
                      <a:r>
                        <a:rPr lang="pt-PT" sz="1100" i="1" dirty="0">
                          <a:effectLst/>
                        </a:rPr>
                        <a:t>A peça termina com uma coda que resume as principais ideias musicais.</a:t>
                      </a:r>
                      <a:endParaRPr lang="pt-PT" sz="11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ângulo 10">
            <a:extLst>
              <a:ext uri="{FF2B5EF4-FFF2-40B4-BE49-F238E27FC236}">
                <a16:creationId xmlns:a16="http://schemas.microsoft.com/office/drawing/2014/main" id="{4B7CB33B-0E46-4549-B7AC-BDC80B18ED4C}"/>
              </a:ext>
            </a:extLst>
          </p:cNvPr>
          <p:cNvSpPr/>
          <p:nvPr/>
        </p:nvSpPr>
        <p:spPr>
          <a:xfrm>
            <a:off x="247433" y="6002107"/>
            <a:ext cx="86491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Fontes: </a:t>
            </a:r>
            <a:r>
              <a:rPr kumimoji="0" lang="pt-PT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Dicionário da Língua Portuguesa Contemporânea, </a:t>
            </a: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Academia das Ciências de Lisboa,  2001; Aprendizagens Essenciais de Português, de  Música e de Educação Musical, 2018.</a:t>
            </a:r>
          </a:p>
        </p:txBody>
      </p:sp>
    </p:spTree>
    <p:extLst>
      <p:ext uri="{BB962C8B-B14F-4D97-AF65-F5344CB8AC3E}">
        <p14:creationId xmlns:p14="http://schemas.microsoft.com/office/powerpoint/2010/main" val="40732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61972"/>
              </p:ext>
            </p:extLst>
          </p:nvPr>
        </p:nvGraphicFramePr>
        <p:xfrm>
          <a:off x="235524" y="1271341"/>
          <a:ext cx="8672946" cy="70007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3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266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2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93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0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libri" panose="020F0502020204030204" pitchFamily="34" charset="0"/>
                        <a:ea typeface="Cambria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Cadência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Nome feminino. </a:t>
                      </a:r>
                    </a:p>
                    <a:p>
                      <a:pPr marL="228600" indent="-228600">
                        <a:spcAft>
                          <a:spcPts val="0"/>
                        </a:spcAft>
                        <a:buAutoNum type="arabicParenBoth"/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Movimento compassado.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Ritmo agradável, no dizer ou no recitar.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(3) Regularidade de movimentos.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pt-PT" sz="11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(4) Pausa de uma frase musical (Dicionário Priberam da Língua Portuguesa).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Sucessão regular de sons ou de movimentos.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(2) Movimento compassado; ritmo.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(3) Repetição regular ou ritmada.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(4) Harmonia na disposição das palavras (Dicionário de Língua Portuguesa).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</a:t>
                      </a:r>
                    </a:p>
                    <a:p>
                      <a:pPr marL="228600" indent="-228600">
                        <a:buAutoNum type="arabicParenBoth"/>
                      </a:pPr>
                      <a:r>
                        <a:rPr lang="pt-PT" sz="11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 ciclista terminou a prova pedalando numa cadência muito forte e constante.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1100" b="0" i="1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(2) O poema foi declamado numa cadência harmoniosa e muito agradável.</a:t>
                      </a:r>
                      <a:endParaRPr lang="pt-PT" sz="11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Progressão harmónica associada a um final de uma composição, secção ou frase de uma determinada música. Existem diferentes tipos de cadências, como por exemplo a cadência perfeita, a cadência imperfeita, a cadência plagal, a cadência à dominante e a cadência interrompida (Cantar Mais).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Ex: </a:t>
                      </a:r>
                      <a:r>
                        <a:rPr lang="pt-PT" sz="11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 pequena melodia termina com uma cadência perfeita: dominante – tónica.</a:t>
                      </a:r>
                      <a:endParaRPr lang="pt-PT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28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Forma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Molde sobre ou dentro do qual se cria alguma coisa que toma o seu feitio e as suas dimensões (Dicionário </a:t>
                      </a:r>
                      <a:r>
                        <a:rPr lang="pt-PT" sz="1100" dirty="0" err="1">
                          <a:effectLst/>
                          <a:latin typeface="Cambria"/>
                          <a:ea typeface="Cambria"/>
                          <a:cs typeface="Times New Roman"/>
                        </a:rPr>
                        <a:t>Infopédia</a:t>
                      </a:r>
                      <a:r>
                        <a:rPr lang="pt-PT" sz="11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Língua Portuguesa).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Radical, tema ou palavra, ao qual se pode associar um afixo para formar uma palavra nova, base (Dicionário </a:t>
                      </a:r>
                      <a:r>
                        <a:rPr lang="pt-PT" sz="1000" i="0" dirty="0" err="1">
                          <a:effectLst/>
                          <a:latin typeface="Cambria"/>
                          <a:ea typeface="Cambria"/>
                          <a:cs typeface="Times New Roman"/>
                        </a:rPr>
                        <a:t>Infopédia</a:t>
                      </a: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Língua Portuguesa).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~Manhã; amanhecer. Radical: manhã.</a:t>
                      </a:r>
                      <a:endParaRPr lang="pt-PT" sz="1000" i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>
                          <a:effectLst/>
                        </a:rPr>
                        <a:t>Entendida como sinónimo da organização de uma obra ou secção musical, com eventuais repetições, variações e contrastes. É muitas vezes designada por letras ou por terminologia específica como, por exemplo, forma binária ou bipartida (AB), ternária ou tripartida (ABA), </a:t>
                      </a:r>
                      <a:r>
                        <a:rPr lang="pt-PT" sz="1100" i="1" dirty="0">
                          <a:effectLst/>
                        </a:rPr>
                        <a:t>rondo </a:t>
                      </a:r>
                      <a:r>
                        <a:rPr lang="pt-PT" sz="1100" i="0" dirty="0">
                          <a:effectLst/>
                        </a:rPr>
                        <a:t>(ABACA) ou forma sonata.(…) (Cantar Mais).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i="0" dirty="0">
                          <a:effectLst/>
                        </a:rPr>
                        <a:t>Ex: </a:t>
                      </a:r>
                      <a:r>
                        <a:rPr lang="pt-PT" sz="1100" i="1" dirty="0">
                          <a:effectLst/>
                        </a:rPr>
                        <a:t>A peça que acabaste de ouvir tem uma </a:t>
                      </a:r>
                      <a:r>
                        <a:rPr lang="pt-PT" sz="1100" i="1">
                          <a:effectLst/>
                        </a:rPr>
                        <a:t>forma ternária ou ABA.</a:t>
                      </a:r>
                      <a:endParaRPr lang="pt-PT" sz="11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78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PT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2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98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1DDB1-500E-42BA-A5ED-6E13DFB3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eletrónica&#10;&#10;Descrição gerada automaticamente">
            <a:extLst>
              <a:ext uri="{FF2B5EF4-FFF2-40B4-BE49-F238E27FC236}">
                <a16:creationId xmlns:a16="http://schemas.microsoft.com/office/drawing/2014/main" id="{85D8CCF5-1DC2-477B-8DE0-C4A8B8C34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678638"/>
            <a:ext cx="8674100" cy="4075399"/>
          </a:xfrm>
        </p:spPr>
      </p:pic>
    </p:spTree>
    <p:extLst>
      <p:ext uri="{BB962C8B-B14F-4D97-AF65-F5344CB8AC3E}">
        <p14:creationId xmlns:p14="http://schemas.microsoft.com/office/powerpoint/2010/main" val="72971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1DC8C-0B9B-4A56-96A8-B6F31C4E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4" y="719692"/>
            <a:ext cx="8672946" cy="5334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tx2"/>
                </a:solidFill>
              </a:rPr>
              <a:t>Glossário interdisciplinar: algumas áreas de competência do PA convocadas</a:t>
            </a:r>
            <a:endParaRPr lang="pt-PT" sz="3200" b="1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82770E1F-8840-4910-BF4D-BC0A6D9E97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3984" y="1473200"/>
          <a:ext cx="85760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A - Linguagens e textos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B - Informação e comunicação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F- Desenvolvimento pessoal e autonomia</a:t>
                      </a:r>
                      <a:endParaRPr lang="pt-PT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às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linguagens e textos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88001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de modo proficiente diferentes linguagens simbólicas associadas às línguas (língua materna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línguas estrangeiras),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à literatura, à música, às artes, às tecnologias, à matemática e à ciência;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aplicar estas linguagens de modo adequado aos diferentes contextos de comunicação, em ambientes analógico e digital;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dominar capacidades nucleares de compreensão e de expressão nas modalidades oral, escrita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visual e multimodal.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informação e comunicação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e dominar instrumentos diversificados para pesquisar,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descrever, avaliar,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validar e mobilizar informação de forma crítica e autónoma, verificando diferentes fontes documentais e a sua credibilidade;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transformar a informação em conhecimento;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ao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pessoal e autonomia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identificar áreas de interesse e de necessidade de aquisição de novas competências;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consolidar e aprofundar as que já possuem, numa perspetiva de aprendizagem ao longo da vida;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relações entre conhecimentos</a:t>
                      </a:r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emoções e comportamentos;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objetivos, traçar planos e concretizar projetos, com sentido de responsabilidade e autonomia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BF579DC-12C6-90EE-2F59-E64D07A2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5" y="541892"/>
            <a:ext cx="8672946" cy="533400"/>
          </a:xfrm>
        </p:spPr>
        <p:txBody>
          <a:bodyPr/>
          <a:lstStyle/>
          <a:p>
            <a:pPr algn="l"/>
            <a:r>
              <a:rPr lang="en-US" dirty="0"/>
              <a:t>Plataforma Moodle - APP</a:t>
            </a:r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6DEE434E-2D57-47AE-37A5-7A9590A21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060848"/>
            <a:ext cx="8672945" cy="1908047"/>
          </a:xfr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5EB261C-E584-CFB6-5853-AD2E831B6723}"/>
              </a:ext>
            </a:extLst>
          </p:cNvPr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pt-PT" b="0" i="0" u="none" strike="noStrike" dirty="0">
                <a:solidFill>
                  <a:srgbClr val="0F6FC5"/>
                </a:solidFill>
                <a:effectLst/>
                <a:latin typeface="-apple-system"/>
                <a:hlinkClick r:id="rId3" tooltip="Glossário"/>
              </a:rPr>
              <a:t>Glossário Interdisciplinar || Paredes, 2022-2023</a:t>
            </a:r>
            <a:endParaRPr lang="pt-PT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61053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1112</Words>
  <Application>Microsoft Office PowerPoint</Application>
  <PresentationFormat>Apresentação no Ecrã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Calibri</vt:lpstr>
      <vt:lpstr>Cambria</vt:lpstr>
      <vt:lpstr>Philosopher</vt:lpstr>
      <vt:lpstr>Symbol</vt:lpstr>
      <vt:lpstr>Blank</vt:lpstr>
      <vt:lpstr>Apresentação do PowerPoint</vt:lpstr>
      <vt:lpstr>Léxico em contexto: um glossário interdisciplinar com Português e Música</vt:lpstr>
      <vt:lpstr>Léxico em contexto: um glossário interdisciplinar com Português e Música</vt:lpstr>
      <vt:lpstr>Apresentação do PowerPoint</vt:lpstr>
      <vt:lpstr>Glossário interdisciplinar: algumas áreas de competência do PA convocadas</vt:lpstr>
      <vt:lpstr>Plataforma Moodle -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Nuno Marques</cp:lastModifiedBy>
  <cp:revision>37</cp:revision>
  <dcterms:created xsi:type="dcterms:W3CDTF">2021-01-19T17:09:20Z</dcterms:created>
  <dcterms:modified xsi:type="dcterms:W3CDTF">2024-10-14T15:40:38Z</dcterms:modified>
</cp:coreProperties>
</file>