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8" r:id="rId3"/>
    <p:sldId id="260" r:id="rId4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Clique para editar o estilo do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88785-2AD7-408C-9913-AC6C32973D5D}" type="datetimeFigureOut">
              <a:rPr lang="pt-PT" smtClean="0"/>
              <a:t>19/10/2024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7E84-426D-4DA3-9254-A27F3403DAA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84086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88785-2AD7-408C-9913-AC6C32973D5D}" type="datetimeFigureOut">
              <a:rPr lang="pt-PT" smtClean="0"/>
              <a:t>19/10/2024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7E84-426D-4DA3-9254-A27F3403DAA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01247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88785-2AD7-408C-9913-AC6C32973D5D}" type="datetimeFigureOut">
              <a:rPr lang="pt-PT" smtClean="0"/>
              <a:t>19/10/2024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7E84-426D-4DA3-9254-A27F3403DAA4}" type="slidenum">
              <a:rPr lang="pt-PT" smtClean="0"/>
              <a:t>‹nº›</a:t>
            </a:fld>
            <a:endParaRPr lang="pt-P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66968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88785-2AD7-408C-9913-AC6C32973D5D}" type="datetimeFigureOut">
              <a:rPr lang="pt-PT" smtClean="0"/>
              <a:t>19/10/2024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7E84-426D-4DA3-9254-A27F3403DAA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042500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 com Ci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88785-2AD7-408C-9913-AC6C32973D5D}" type="datetimeFigureOut">
              <a:rPr lang="pt-PT" smtClean="0"/>
              <a:t>19/10/2024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7E84-426D-4DA3-9254-A27F3403DAA4}" type="slidenum">
              <a:rPr lang="pt-PT" smtClean="0"/>
              <a:t>‹nº›</a:t>
            </a:fld>
            <a:endParaRPr lang="pt-P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63710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88785-2AD7-408C-9913-AC6C32973D5D}" type="datetimeFigureOut">
              <a:rPr lang="pt-PT" smtClean="0"/>
              <a:t>19/10/2024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7E84-426D-4DA3-9254-A27F3403DAA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556547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88785-2AD7-408C-9913-AC6C32973D5D}" type="datetimeFigureOut">
              <a:rPr lang="pt-PT" smtClean="0"/>
              <a:t>19/10/2024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7E84-426D-4DA3-9254-A27F3403DAA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305824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88785-2AD7-408C-9913-AC6C32973D5D}" type="datetimeFigureOut">
              <a:rPr lang="pt-PT" smtClean="0"/>
              <a:t>19/10/2024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7E84-426D-4DA3-9254-A27F3403DAA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50547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88785-2AD7-408C-9913-AC6C32973D5D}" type="datetimeFigureOut">
              <a:rPr lang="pt-PT" smtClean="0"/>
              <a:t>19/10/2024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7E84-426D-4DA3-9254-A27F3403DAA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16366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88785-2AD7-408C-9913-AC6C32973D5D}" type="datetimeFigureOut">
              <a:rPr lang="pt-PT" smtClean="0"/>
              <a:t>19/10/2024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7E84-426D-4DA3-9254-A27F3403DAA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29932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88785-2AD7-408C-9913-AC6C32973D5D}" type="datetimeFigureOut">
              <a:rPr lang="pt-PT" smtClean="0"/>
              <a:t>19/10/2024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7E84-426D-4DA3-9254-A27F3403DAA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78912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88785-2AD7-408C-9913-AC6C32973D5D}" type="datetimeFigureOut">
              <a:rPr lang="pt-PT" smtClean="0"/>
              <a:t>19/10/2024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7E84-426D-4DA3-9254-A27F3403DAA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27400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88785-2AD7-408C-9913-AC6C32973D5D}" type="datetimeFigureOut">
              <a:rPr lang="pt-PT" smtClean="0"/>
              <a:t>19/10/2024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7E84-426D-4DA3-9254-A27F3403DAA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52130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88785-2AD7-408C-9913-AC6C32973D5D}" type="datetimeFigureOut">
              <a:rPr lang="pt-PT" smtClean="0"/>
              <a:t>19/10/2024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7E84-426D-4DA3-9254-A27F3403DAA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36714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88785-2AD7-408C-9913-AC6C32973D5D}" type="datetimeFigureOut">
              <a:rPr lang="pt-PT" smtClean="0"/>
              <a:t>19/10/2024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7E84-426D-4DA3-9254-A27F3403DAA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44321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88785-2AD7-408C-9913-AC6C32973D5D}" type="datetimeFigureOut">
              <a:rPr lang="pt-PT" smtClean="0"/>
              <a:t>19/10/2024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7E84-426D-4DA3-9254-A27F3403DAA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22930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88785-2AD7-408C-9913-AC6C32973D5D}" type="datetimeFigureOut">
              <a:rPr lang="pt-PT" smtClean="0"/>
              <a:t>19/10/2024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8FC7E84-426D-4DA3-9254-A27F3403DAA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06178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>
              <a:spcBef>
                <a:spcPts val="0"/>
              </a:spcBef>
            </a:pPr>
            <a:r>
              <a:rPr lang="pt-PT" sz="1800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MÚSICA DAS PALAVRAS: </a:t>
            </a:r>
            <a:br>
              <a:rPr lang="pt-PT" sz="1800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pt-PT" sz="1800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INTERDISCIPLINARIDADE EM PORTUGUÊS E MÚSICA</a:t>
            </a:r>
            <a:br>
              <a:rPr lang="pt-PT" sz="1800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pt-PT" sz="18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FORMADORAS :</a:t>
            </a:r>
          </a:p>
          <a:p>
            <a:pPr marL="0" lvl="0" indent="0">
              <a:buNone/>
            </a:pPr>
            <a:r>
              <a:rPr lang="pt-PT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Filomena Viegas </a:t>
            </a:r>
          </a:p>
          <a:p>
            <a:pPr marL="0" lvl="0" indent="0">
              <a:buNone/>
            </a:pPr>
            <a:r>
              <a:rPr lang="pt-PT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E </a:t>
            </a:r>
          </a:p>
          <a:p>
            <a:pPr marL="0" lvl="0" indent="0">
              <a:buNone/>
            </a:pPr>
            <a:r>
              <a:rPr lang="pt-PT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Manuela Encarnação</a:t>
            </a:r>
          </a:p>
          <a:p>
            <a:pPr marL="0" lvl="0" indent="0">
              <a:buNone/>
            </a:pPr>
            <a:endParaRPr lang="pt-PT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dirty="0" smtClean="0">
                <a:latin typeface="Arial" panose="020B0604020202020204" pitchFamily="34" charset="0"/>
                <a:cs typeface="Arial" panose="020B0604020202020204" pitchFamily="34" charset="0"/>
              </a:rPr>
              <a:t>Investigação do glossário:</a:t>
            </a:r>
          </a:p>
          <a:p>
            <a:pPr marL="0" indent="0">
              <a:buNone/>
            </a:pP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Albino Marcelino Antunes Vaz</a:t>
            </a:r>
          </a:p>
          <a:p>
            <a:pPr marL="0" indent="0" algn="ctr">
              <a:buNone/>
            </a:pPr>
            <a:endParaRPr lang="pt-PT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t-PT" dirty="0" smtClean="0">
                <a:latin typeface="Arial" panose="020B0604020202020204" pitchFamily="34" charset="0"/>
                <a:cs typeface="Arial" panose="020B0604020202020204" pitchFamily="34" charset="0"/>
              </a:rPr>
              <a:t>18/10/2024</a:t>
            </a:r>
            <a:endParaRPr lang="pt-P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05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1800" b="1" dirty="0" smtClean="0">
                <a:solidFill>
                  <a:srgbClr val="9090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LÉXICO EM CONTEXTO:</a:t>
            </a:r>
            <a:br>
              <a:rPr lang="pt-PT" sz="1800" b="1" dirty="0" smtClean="0">
                <a:solidFill>
                  <a:srgbClr val="90909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sz="1800" b="1" dirty="0" smtClean="0">
                <a:solidFill>
                  <a:srgbClr val="9090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 GLOSSÁRIO INTERDISCIPLINAR COM PORTUGUÊS E MÚSICA</a:t>
            </a:r>
            <a:endParaRPr lang="pt-PT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3684775"/>
              </p:ext>
            </p:extLst>
          </p:nvPr>
        </p:nvGraphicFramePr>
        <p:xfrm>
          <a:off x="677334" y="1371606"/>
          <a:ext cx="9049652" cy="4389176"/>
        </p:xfrm>
        <a:graphic>
          <a:graphicData uri="http://schemas.openxmlformats.org/drawingml/2006/table">
            <a:tbl>
              <a:tblPr firstRow="1" firstCol="1" bandRow="1"/>
              <a:tblGrid>
                <a:gridCol w="1376330">
                  <a:extLst>
                    <a:ext uri="{9D8B030D-6E8A-4147-A177-3AD203B41FA5}">
                      <a16:colId xmlns:a16="http://schemas.microsoft.com/office/drawing/2014/main" val="3055595215"/>
                    </a:ext>
                  </a:extLst>
                </a:gridCol>
                <a:gridCol w="3836661">
                  <a:extLst>
                    <a:ext uri="{9D8B030D-6E8A-4147-A177-3AD203B41FA5}">
                      <a16:colId xmlns:a16="http://schemas.microsoft.com/office/drawing/2014/main" val="2162889643"/>
                    </a:ext>
                  </a:extLst>
                </a:gridCol>
                <a:gridCol w="3836661">
                  <a:extLst>
                    <a:ext uri="{9D8B030D-6E8A-4147-A177-3AD203B41FA5}">
                      <a16:colId xmlns:a16="http://schemas.microsoft.com/office/drawing/2014/main" val="3494159719"/>
                    </a:ext>
                  </a:extLst>
                </a:gridCol>
              </a:tblGrid>
              <a:tr h="163967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pt-PT" sz="12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SIGNIFICADOS DE PALAVRAS</a:t>
                      </a:r>
                      <a:endParaRPr lang="pt-PT" sz="12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2" marR="644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4931809"/>
                  </a:ext>
                </a:extLst>
              </a:tr>
              <a:tr h="163967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pt-PT" sz="12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CONCEITOS ESPECIALIZADOS</a:t>
                      </a:r>
                      <a:endParaRPr lang="pt-PT" sz="12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2" marR="644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9327170"/>
                  </a:ext>
                </a:extLst>
              </a:tr>
              <a:tr h="163967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pt-PT" sz="12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DISCIPLINAS/ÁREAS DISCIPLINARES</a:t>
                      </a:r>
                      <a:endParaRPr lang="pt-PT" sz="12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2" marR="644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0162018"/>
                  </a:ext>
                </a:extLst>
              </a:tr>
              <a:tr h="1639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pt-PT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pt-PT" sz="12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PALAVRA</a:t>
                      </a:r>
                      <a:endParaRPr lang="pt-PT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2" marR="644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pt-PT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PORTUGUÊS</a:t>
                      </a:r>
                      <a:endParaRPr lang="pt-PT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2" marR="644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pt-PT" sz="12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ED.  </a:t>
                      </a:r>
                      <a:r>
                        <a:rPr lang="pt-PT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MUSICAL</a:t>
                      </a:r>
                      <a:endParaRPr lang="pt-PT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2" marR="644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687833"/>
                  </a:ext>
                </a:extLst>
              </a:tr>
              <a:tr h="30881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pt-PT" sz="12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MPROVISAR</a:t>
                      </a:r>
                      <a:endParaRPr lang="pt-PT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pt-PT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pt-PT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4432" marR="644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PT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pt-PT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pt-PT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fazer ou produzir sem qualquer preparação ou plano.</a:t>
                      </a:r>
                    </a:p>
                    <a:p>
                      <a:pPr fontAlgn="base"/>
                      <a:r>
                        <a:rPr lang="pt-PT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-arranjar à pressa</a:t>
                      </a:r>
                    </a:p>
                    <a:p>
                      <a:pPr fontAlgn="base"/>
                      <a:r>
                        <a:rPr lang="pt-PT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-inventar</a:t>
                      </a:r>
                      <a:endParaRPr lang="pt-PT" sz="14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fontAlgn="base"/>
                      <a:r>
                        <a:rPr lang="pt-PT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-citar falsamente</a:t>
                      </a:r>
                    </a:p>
                    <a:p>
                      <a:pPr fontAlgn="base"/>
                      <a:r>
                        <a:rPr lang="pt-PT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-agir sem qualquer preparação ou plano anterior</a:t>
                      </a:r>
                    </a:p>
                    <a:p>
                      <a:pPr fontAlgn="base"/>
                      <a:r>
                        <a:rPr lang="pt-PT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-(músico, ator, etc.) atuar sem seguir uma pauta ou um texto.</a:t>
                      </a:r>
                    </a:p>
                    <a:p>
                      <a:pPr fontAlgn="base"/>
                      <a:r>
                        <a:rPr lang="pt-PT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-desempenhar uma função para a qual não se está preparado</a:t>
                      </a:r>
                      <a:endParaRPr lang="pt-PT" sz="1400" b="0" i="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pt-PT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pt-PT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pt-P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2" marR="644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81025" algn="l"/>
                        </a:tabLst>
                        <a:defRPr/>
                      </a:pPr>
                      <a:r>
                        <a:rPr lang="pt-PT" sz="1200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pt-PT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-Executar ou tocar,</a:t>
                      </a:r>
                      <a:r>
                        <a:rPr lang="pt-PT" sz="14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 acordo com a inspiração do momento, ou seja sem uma partitura escrita ou impressa.</a:t>
                      </a:r>
                      <a:endParaRPr lang="pt-PT" sz="14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pt-PT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-criar música espontaneamente, normalmente sobre uma forma de instrumento ou ritmo repetido.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pt-PT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-Encontrará a improvisação em toda a música jazz.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pt-PT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-A improvisação é normalmente executada por um instrumentista de cada vez enquanto o resto do grupo mantém o mesmo padrão.</a:t>
                      </a:r>
                    </a:p>
                  </a:txBody>
                  <a:tcPr marL="64432" marR="644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9000700"/>
                  </a:ext>
                </a:extLst>
              </a:tr>
              <a:tr h="518222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PT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2" marR="644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P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32" marR="644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P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32" marR="644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46144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771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1800" b="1" dirty="0" smtClean="0">
                <a:solidFill>
                  <a:srgbClr val="9090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LÉXICO EM CONTEXTO:</a:t>
            </a:r>
            <a:br>
              <a:rPr lang="pt-PT" sz="1800" b="1" dirty="0" smtClean="0">
                <a:solidFill>
                  <a:srgbClr val="90909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sz="1800" b="1" dirty="0" smtClean="0">
                <a:solidFill>
                  <a:srgbClr val="9090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 GLOSSÁRIO INTERDISCIPLINAR COM PORTUGUÊS E MÚSICA</a:t>
            </a:r>
            <a:endParaRPr lang="pt-PT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7050612"/>
              </p:ext>
            </p:extLst>
          </p:nvPr>
        </p:nvGraphicFramePr>
        <p:xfrm>
          <a:off x="677334" y="1371600"/>
          <a:ext cx="9049652" cy="5197646"/>
        </p:xfrm>
        <a:graphic>
          <a:graphicData uri="http://schemas.openxmlformats.org/drawingml/2006/table">
            <a:tbl>
              <a:tblPr firstRow="1" firstCol="1" bandRow="1"/>
              <a:tblGrid>
                <a:gridCol w="1376330">
                  <a:extLst>
                    <a:ext uri="{9D8B030D-6E8A-4147-A177-3AD203B41FA5}">
                      <a16:colId xmlns:a16="http://schemas.microsoft.com/office/drawing/2014/main" val="3055595215"/>
                    </a:ext>
                  </a:extLst>
                </a:gridCol>
                <a:gridCol w="3836661">
                  <a:extLst>
                    <a:ext uri="{9D8B030D-6E8A-4147-A177-3AD203B41FA5}">
                      <a16:colId xmlns:a16="http://schemas.microsoft.com/office/drawing/2014/main" val="2162889643"/>
                    </a:ext>
                  </a:extLst>
                </a:gridCol>
                <a:gridCol w="3836661">
                  <a:extLst>
                    <a:ext uri="{9D8B030D-6E8A-4147-A177-3AD203B41FA5}">
                      <a16:colId xmlns:a16="http://schemas.microsoft.com/office/drawing/2014/main" val="3494159719"/>
                    </a:ext>
                  </a:extLst>
                </a:gridCol>
              </a:tblGrid>
              <a:tr h="195943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pt-PT" sz="12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SIGNIFICADOS DE PALAVRAS</a:t>
                      </a:r>
                      <a:endParaRPr lang="pt-PT" sz="12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2" marR="644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4931809"/>
                  </a:ext>
                </a:extLst>
              </a:tr>
              <a:tr h="209006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pt-PT" sz="12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CONCEITOS ESPECIALIZADOS</a:t>
                      </a:r>
                      <a:endParaRPr lang="pt-PT" sz="12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2" marR="644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9327170"/>
                  </a:ext>
                </a:extLst>
              </a:tr>
              <a:tr h="252548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pt-PT" sz="12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DISCIPLINAS/ÁREAS DISCIPLINARES</a:t>
                      </a:r>
                      <a:endParaRPr lang="pt-PT" sz="12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2" marR="644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0162018"/>
                  </a:ext>
                </a:extLst>
              </a:tr>
              <a:tr h="2090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pt-PT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pt-PT" sz="12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PALAVRA</a:t>
                      </a:r>
                      <a:endParaRPr lang="pt-PT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2" marR="644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pt-PT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PORTUGUÊS</a:t>
                      </a:r>
                      <a:endParaRPr lang="pt-PT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2" marR="644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pt-PT" sz="12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ED.  </a:t>
                      </a:r>
                      <a:r>
                        <a:rPr lang="pt-PT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MUSICAL</a:t>
                      </a:r>
                      <a:endParaRPr lang="pt-PT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2" marR="644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687833"/>
                  </a:ext>
                </a:extLst>
              </a:tr>
              <a:tr h="9262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pt-PT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PT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pt-PT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COMPOR</a:t>
                      </a:r>
                      <a:endParaRPr lang="pt-PT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PT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2" marR="644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pt-PT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-formar de várias coisas uma só.</a:t>
                      </a:r>
                    </a:p>
                    <a:p>
                      <a:pPr fontAlgn="base"/>
                      <a:r>
                        <a:rPr lang="pt-PT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fazer; produzir; escrever (obra)</a:t>
                      </a:r>
                    </a:p>
                    <a:p>
                      <a:pPr fontAlgn="base"/>
                      <a:r>
                        <a:rPr lang="pt-PT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-coordenar</a:t>
                      </a:r>
                    </a:p>
                    <a:p>
                      <a:pPr fontAlgn="base"/>
                      <a:r>
                        <a:rPr lang="pt-PT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-arranjar; consertar</a:t>
                      </a:r>
                    </a:p>
                    <a:p>
                      <a:pPr fontAlgn="base"/>
                      <a:r>
                        <a:rPr lang="pt-PT" sz="1400" b="0" i="0" kern="1200" cap="small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-TIPOGRAFIA</a:t>
                      </a:r>
                      <a:r>
                        <a:rPr lang="pt-PT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dispor os caracteres </a:t>
                      </a:r>
                    </a:p>
                    <a:p>
                      <a:pPr fontAlgn="base"/>
                      <a:r>
                        <a:rPr lang="pt-PT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tipográficos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b="1" kern="120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or </a:t>
                      </a:r>
                      <a:endParaRPr lang="pt-P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2" marR="644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-criar (composição, peça) por meio de notação musical ou não.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b="1" kern="1200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pt-PT" sz="14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Compor</a:t>
                      </a:r>
                      <a:r>
                        <a:rPr lang="pt-PT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é o ato de criar uma composição musical, seja ela uma música, uma peça instrumental ou uma trilha sonora. É um processo que envolve a criação de melodias, harmonias, ritmos e estruturas musicais, combinando-os de forma a transmitir uma mensagem ou expressar uma emoção específica. Compor é uma forma de arte que permite ao compositor expressar sua criatividade e transmitir suas ideias através da música.</a:t>
                      </a:r>
                      <a:r>
                        <a:rPr lang="pt-PT" sz="1400" b="1" kern="120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lang="pt-P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2" marR="644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367353"/>
                  </a:ext>
                </a:extLst>
              </a:tr>
              <a:tr h="1363470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i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FONTES: DICIONÁRIO DA LÍNGUA PORTUGUESA- Infopédia da Porto Editora e Dicionário Oxford de</a:t>
                      </a:r>
                      <a:r>
                        <a:rPr lang="pt-PT" sz="1400" i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PT" sz="1400" i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Música.</a:t>
                      </a:r>
                      <a:endParaRPr lang="pt-PT" sz="14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PT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2" marR="644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P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32" marR="644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P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32" marR="644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46144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017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131</TotalTime>
  <Words>159</Words>
  <Application>Microsoft Office PowerPoint</Application>
  <PresentationFormat>Ecrã Panorâmico</PresentationFormat>
  <Paragraphs>51</Paragraphs>
  <Slides>3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9" baseType="lpstr">
      <vt:lpstr>Arial</vt:lpstr>
      <vt:lpstr>Calibri</vt:lpstr>
      <vt:lpstr>Cambria</vt:lpstr>
      <vt:lpstr>Trebuchet MS</vt:lpstr>
      <vt:lpstr>Wingdings 3</vt:lpstr>
      <vt:lpstr>Faceta</vt:lpstr>
      <vt:lpstr>A MÚSICA DAS PALAVRAS:  INTERDISCIPLINARIDADE EM PORTUGUÊS E MÚSICA </vt:lpstr>
      <vt:lpstr>LÉXICO EM CONTEXTO: UM GLOSSÁRIO INTERDISCIPLINAR COM PORTUGUÊS E MÚSICA</vt:lpstr>
      <vt:lpstr>LÉXICO EM CONTEXTO: UM GLOSSÁRIO INTERDISCIPLINAR COM PORTUGUÊS E MÚSICA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Léxico em contexto: um glossário interdisciplinar com Português e Música</dc:title>
  <dc:creator>Albino</dc:creator>
  <cp:lastModifiedBy>Albino</cp:lastModifiedBy>
  <cp:revision>13</cp:revision>
  <dcterms:created xsi:type="dcterms:W3CDTF">2024-10-18T21:35:53Z</dcterms:created>
  <dcterms:modified xsi:type="dcterms:W3CDTF">2024-10-18T23:50:09Z</dcterms:modified>
</cp:coreProperties>
</file>